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xls" ContentType="application/vnd.ms-exce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256" r:id="rId2"/>
    <p:sldId id="361" r:id="rId3"/>
    <p:sldId id="257" r:id="rId4"/>
    <p:sldId id="259" r:id="rId5"/>
    <p:sldId id="264" r:id="rId6"/>
    <p:sldId id="263" r:id="rId7"/>
    <p:sldId id="262" r:id="rId8"/>
    <p:sldId id="261" r:id="rId9"/>
    <p:sldId id="260" r:id="rId10"/>
    <p:sldId id="265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58" r:id="rId35"/>
    <p:sldId id="324" r:id="rId36"/>
    <p:sldId id="325" r:id="rId37"/>
    <p:sldId id="326" r:id="rId38"/>
    <p:sldId id="327" r:id="rId39"/>
    <p:sldId id="328" r:id="rId40"/>
    <p:sldId id="329" r:id="rId41"/>
    <p:sldId id="330" r:id="rId42"/>
    <p:sldId id="331" r:id="rId43"/>
    <p:sldId id="359" r:id="rId44"/>
    <p:sldId id="333" r:id="rId45"/>
    <p:sldId id="334" r:id="rId46"/>
    <p:sldId id="335" r:id="rId47"/>
    <p:sldId id="336" r:id="rId48"/>
    <p:sldId id="337" r:id="rId49"/>
    <p:sldId id="338" r:id="rId50"/>
    <p:sldId id="339" r:id="rId51"/>
    <p:sldId id="340" r:id="rId52"/>
    <p:sldId id="341" r:id="rId53"/>
    <p:sldId id="342" r:id="rId54"/>
    <p:sldId id="343" r:id="rId55"/>
    <p:sldId id="344" r:id="rId56"/>
    <p:sldId id="345" r:id="rId57"/>
    <p:sldId id="346" r:id="rId58"/>
    <p:sldId id="347" r:id="rId59"/>
    <p:sldId id="348" r:id="rId60"/>
    <p:sldId id="349" r:id="rId61"/>
    <p:sldId id="350" r:id="rId62"/>
    <p:sldId id="360" r:id="rId63"/>
    <p:sldId id="352" r:id="rId64"/>
    <p:sldId id="353" r:id="rId65"/>
    <p:sldId id="354" r:id="rId66"/>
    <p:sldId id="355" r:id="rId67"/>
    <p:sldId id="356" r:id="rId68"/>
    <p:sldId id="357" r:id="rId69"/>
    <p:sldId id="362" r:id="rId7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531694151438745"/>
          <c:y val="3.9249326607398292E-2"/>
          <c:w val="0.48395186450750288"/>
          <c:h val="0.8157466156926166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МУЗ в районах области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76.5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ГУЗ 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1">
                  <c:v>74.099999999999994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МЛПУ г.Тамбова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2">
                  <c:v>57.1</c:v>
                </c:pt>
              </c:numCache>
            </c:numRef>
          </c:val>
        </c:ser>
        <c:shape val="cylinder"/>
        <c:axId val="92429696"/>
        <c:axId val="92443776"/>
        <c:axId val="0"/>
      </c:bar3DChart>
      <c:catAx>
        <c:axId val="92429696"/>
        <c:scaling>
          <c:orientation val="minMax"/>
        </c:scaling>
        <c:axPos val="b"/>
        <c:numFmt formatCode="General" sourceLinked="1"/>
        <c:tickLblPos val="nextTo"/>
        <c:crossAx val="92443776"/>
        <c:crosses val="autoZero"/>
        <c:auto val="1"/>
        <c:lblAlgn val="ctr"/>
        <c:lblOffset val="100"/>
      </c:catAx>
      <c:valAx>
        <c:axId val="92443776"/>
        <c:scaling>
          <c:orientation val="minMax"/>
        </c:scaling>
        <c:axPos val="l"/>
        <c:majorGridlines/>
        <c:numFmt formatCode="General" sourceLinked="1"/>
        <c:tickLblPos val="nextTo"/>
        <c:crossAx val="9242969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ru-RU"/>
          </a:p>
        </c:txPr>
      </c:legendEntry>
      <c:layout>
        <c:manualLayout>
          <c:xMode val="edge"/>
          <c:yMode val="edge"/>
          <c:x val="0.65012123330497795"/>
          <c:y val="0.21206012927505688"/>
          <c:w val="0.28792591788204369"/>
          <c:h val="0.57587952935667064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Y val="170"/>
      <c:perspective val="0"/>
    </c:view3D>
    <c:plotArea>
      <c:layout>
        <c:manualLayout>
          <c:layoutTarget val="inner"/>
          <c:xMode val="edge"/>
          <c:yMode val="edge"/>
          <c:x val="0.21138211382113845"/>
          <c:y val="0.18356164383561643"/>
          <c:w val="0.57607433217189463"/>
          <c:h val="0.53972602739726028"/>
        </c:manualLayout>
      </c:layout>
      <c:pie3DChart>
        <c:varyColors val="1"/>
        <c:ser>
          <c:idx val="2"/>
          <c:order val="0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993366"/>
            </a:solidFill>
            <a:ln w="12592">
              <a:solidFill>
                <a:schemeClr val="tx1"/>
              </a:solidFill>
              <a:prstDash val="solid"/>
            </a:ln>
          </c:spPr>
          <c:explosion val="10"/>
          <c:dPt>
            <c:idx val="0"/>
            <c:spPr>
              <a:solidFill>
                <a:srgbClr val="FF6600"/>
              </a:solidFill>
              <a:ln w="12592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rgbClr val="0066CC"/>
              </a:solidFill>
              <a:ln w="12592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rgbClr val="99CC00"/>
              </a:solidFill>
              <a:ln w="12592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413" b="1" i="0" u="none" strike="noStrike" baseline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12,1%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numFmt formatCode="0.0%" sourceLinked="0"/>
              <c:spPr>
                <a:noFill/>
                <a:ln w="25185">
                  <a:noFill/>
                </a:ln>
              </c:spPr>
              <c:showLegendKey val="1"/>
              <c:showVal val="1"/>
            </c:dLbl>
            <c:dLbl>
              <c:idx val="1"/>
              <c:layout>
                <c:manualLayout>
                  <c:x val="0.1526680519101779"/>
                  <c:y val="3.579143764613339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43,6%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1"/>
              <c:showVal val="1"/>
            </c:dLbl>
            <c:dLbl>
              <c:idx val="2"/>
              <c:layout>
                <c:manualLayout>
                  <c:x val="-0.17052700009721028"/>
                  <c:y val="-0.13072685449103322"/>
                </c:manualLayout>
              </c:layout>
              <c:tx>
                <c:rich>
                  <a:bodyPr/>
                  <a:lstStyle/>
                  <a:p>
                    <a:pPr>
                      <a:defRPr sz="1413" b="1" i="0" u="none" strike="noStrike" baseline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44,3%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numFmt formatCode="0.0%" sourceLinked="0"/>
              <c:spPr>
                <a:noFill/>
                <a:ln w="25185">
                  <a:noFill/>
                </a:ln>
              </c:spPr>
              <c:showLegendKey val="1"/>
              <c:showVal val="1"/>
            </c:dLbl>
            <c:numFmt formatCode="0.0%" sourceLinked="0"/>
            <c:spPr>
              <a:noFill/>
              <a:ln w="25185">
                <a:noFill/>
              </a:ln>
            </c:spPr>
            <c:txPr>
              <a:bodyPr/>
              <a:lstStyle/>
              <a:p>
                <a:pPr>
                  <a:defRPr sz="141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1"/>
            <c:showVal val="1"/>
            <c:showLeaderLines val="1"/>
          </c:dLbls>
          <c:cat>
            <c:strRef>
              <c:f>Sheet1!$B$1:$D$1</c:f>
              <c:strCache>
                <c:ptCount val="3"/>
                <c:pt idx="0">
                  <c:v>Врачи</c:v>
                </c:pt>
                <c:pt idx="1">
                  <c:v>Средний медперсонал</c:v>
                </c:pt>
                <c:pt idx="2">
                  <c:v>Прочие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12.1</c:v>
                </c:pt>
                <c:pt idx="1">
                  <c:v>43.6</c:v>
                </c:pt>
                <c:pt idx="2">
                  <c:v>44.3</c:v>
                </c:pt>
              </c:numCache>
            </c:numRef>
          </c:val>
        </c:ser>
        <c:dLbls>
          <c:showLegendKey val="1"/>
          <c:showVal val="1"/>
        </c:dLbls>
      </c:pie3DChart>
      <c:spPr>
        <a:noFill/>
        <a:ln w="12592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24854819976771242"/>
          <c:y val="0.90958904109589045"/>
          <c:w val="0.50058072009291343"/>
          <c:h val="8.2191780821917554E-2"/>
        </c:manualLayout>
      </c:layout>
      <c:spPr>
        <a:solidFill>
          <a:schemeClr val="bg1"/>
        </a:solidFill>
        <a:ln w="3148">
          <a:solidFill>
            <a:schemeClr val="tx1"/>
          </a:solidFill>
          <a:prstDash val="solid"/>
        </a:ln>
      </c:spPr>
      <c:txPr>
        <a:bodyPr/>
        <a:lstStyle/>
        <a:p>
          <a:pPr>
            <a:defRPr sz="1299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zero"/>
  </c:chart>
  <c:spPr>
    <a:noFill/>
    <a:ln w="3148">
      <a:noFill/>
      <a:prstDash val="solid"/>
    </a:ln>
  </c:spPr>
  <c:txPr>
    <a:bodyPr/>
    <a:lstStyle/>
    <a:p>
      <a:pPr>
        <a:defRPr sz="141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strRef>
              <c:f>Лист1!$A$2:$A$9</c:f>
              <c:strCache>
                <c:ptCount val="8"/>
                <c:pt idx="0">
                  <c:v>Гавриловская ЦРБ</c:v>
                </c:pt>
                <c:pt idx="1">
                  <c:v>Сампурская ЦРБ</c:v>
                </c:pt>
                <c:pt idx="2">
                  <c:v>Городская поликлиника № 6</c:v>
                </c:pt>
                <c:pt idx="3">
                  <c:v>Стомат. Поликлиника № 3</c:v>
                </c:pt>
                <c:pt idx="4">
                  <c:v>Дом ребенка</c:v>
                </c:pt>
                <c:pt idx="5">
                  <c:v>Ржаксинская ЦРБ</c:v>
                </c:pt>
                <c:pt idx="6">
                  <c:v>Городская детская б-ца</c:v>
                </c:pt>
                <c:pt idx="7">
                  <c:v>Станция переливания крови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31.8</c:v>
                </c:pt>
                <c:pt idx="1">
                  <c:v>25.5</c:v>
                </c:pt>
                <c:pt idx="2">
                  <c:v>23.3</c:v>
                </c:pt>
                <c:pt idx="3">
                  <c:v>21.7</c:v>
                </c:pt>
                <c:pt idx="4">
                  <c:v>21</c:v>
                </c:pt>
                <c:pt idx="5">
                  <c:v>20.7</c:v>
                </c:pt>
                <c:pt idx="6">
                  <c:v>17.3</c:v>
                </c:pt>
                <c:pt idx="7">
                  <c:v>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marker>
            <c:symbol val="none"/>
          </c:marker>
          <c:cat>
            <c:strRef>
              <c:f>Лист1!$A$2:$A$9</c:f>
              <c:strCache>
                <c:ptCount val="8"/>
                <c:pt idx="0">
                  <c:v>Гавриловская ЦРБ</c:v>
                </c:pt>
                <c:pt idx="1">
                  <c:v>Сампурская ЦРБ</c:v>
                </c:pt>
                <c:pt idx="2">
                  <c:v>Городская поликлиника № 6</c:v>
                </c:pt>
                <c:pt idx="3">
                  <c:v>Стомат. Поликлиника № 3</c:v>
                </c:pt>
                <c:pt idx="4">
                  <c:v>Дом ребенка</c:v>
                </c:pt>
                <c:pt idx="5">
                  <c:v>Ржаксинская ЦРБ</c:v>
                </c:pt>
                <c:pt idx="6">
                  <c:v>Городская детская б-ца</c:v>
                </c:pt>
                <c:pt idx="7">
                  <c:v>Станция переливания крови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marker>
            <c:symbol val="none"/>
          </c:marker>
          <c:cat>
            <c:strRef>
              <c:f>Лист1!$A$2:$A$9</c:f>
              <c:strCache>
                <c:ptCount val="8"/>
                <c:pt idx="0">
                  <c:v>Гавриловская ЦРБ</c:v>
                </c:pt>
                <c:pt idx="1">
                  <c:v>Сампурская ЦРБ</c:v>
                </c:pt>
                <c:pt idx="2">
                  <c:v>Городская поликлиника № 6</c:v>
                </c:pt>
                <c:pt idx="3">
                  <c:v>Стомат. Поликлиника № 3</c:v>
                </c:pt>
                <c:pt idx="4">
                  <c:v>Дом ребенка</c:v>
                </c:pt>
                <c:pt idx="5">
                  <c:v>Ржаксинская ЦРБ</c:v>
                </c:pt>
                <c:pt idx="6">
                  <c:v>Городская детская б-ца</c:v>
                </c:pt>
                <c:pt idx="7">
                  <c:v>Станция переливания крови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</c:numCache>
            </c:numRef>
          </c:val>
        </c:ser>
        <c:marker val="1"/>
        <c:axId val="100883456"/>
        <c:axId val="100893440"/>
      </c:lineChart>
      <c:catAx>
        <c:axId val="100883456"/>
        <c:scaling>
          <c:orientation val="minMax"/>
        </c:scaling>
        <c:axPos val="b"/>
        <c:tickLblPos val="nextTo"/>
        <c:crossAx val="100893440"/>
        <c:crosses val="autoZero"/>
        <c:auto val="1"/>
        <c:lblAlgn val="ctr"/>
        <c:lblOffset val="100"/>
      </c:catAx>
      <c:valAx>
        <c:axId val="100893440"/>
        <c:scaling>
          <c:orientation val="minMax"/>
        </c:scaling>
        <c:axPos val="l"/>
        <c:majorGridlines/>
        <c:numFmt formatCode="General" sourceLinked="1"/>
        <c:tickLblPos val="nextTo"/>
        <c:crossAx val="100883456"/>
        <c:crosses val="autoZero"/>
        <c:crossBetween val="between"/>
      </c:valAx>
      <c:spPr>
        <a:solidFill>
          <a:schemeClr val="accent2">
            <a:lumMod val="20000"/>
            <a:lumOff val="80000"/>
          </a:schemeClr>
        </a:solidFill>
      </c:spPr>
    </c:plotArea>
    <c:plotVisOnly val="1"/>
  </c:chart>
  <c:txPr>
    <a:bodyPr/>
    <a:lstStyle/>
    <a:p>
      <a:pPr>
        <a:defRPr sz="1800" baseline="0"/>
      </a:pPr>
      <a:endParaRPr lang="ru-RU"/>
    </a:p>
  </c:txPr>
  <c:externalData r:id="rId1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8-08-20T16:39:35.312" idx="1">
    <p:pos x="5760" y="117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59E675-F70C-41E9-9A31-86F039E75FF1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63A74A-8D13-46D5-9CC4-AA735C04BAE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380EEC"/>
              </a:solidFill>
              <a:latin typeface="Calibri" pitchFamily="34" charset="0"/>
            </a:rPr>
            <a:t>ТАМБОВСКАЯ ОБЛАСТНАЯ ОРГАНИЗАЦИЯ ПРОФСОЮЗА РАБОТНИКОВ ЗДРАВООХРАНЕНИЯ РОССИЙСКОЙ  ФЕДЕРАЦИИ</a:t>
          </a:r>
          <a:endParaRPr lang="ru-RU" sz="2000" b="1" dirty="0">
            <a:solidFill>
              <a:srgbClr val="380EEC"/>
            </a:solidFill>
            <a:latin typeface="Calibri" pitchFamily="34" charset="0"/>
          </a:endParaRPr>
        </a:p>
      </dgm:t>
    </dgm:pt>
    <dgm:pt modelId="{00B277D5-4631-4308-B1B1-0FD7AB5B4156}" type="parTrans" cxnId="{A4826631-A8D3-46DF-BA8A-FB74FED141F9}">
      <dgm:prSet/>
      <dgm:spPr/>
      <dgm:t>
        <a:bodyPr/>
        <a:lstStyle/>
        <a:p>
          <a:endParaRPr lang="ru-RU"/>
        </a:p>
      </dgm:t>
    </dgm:pt>
    <dgm:pt modelId="{C01C8CA2-E852-4DBC-8FFD-74A275DCD362}" type="sibTrans" cxnId="{A4826631-A8D3-46DF-BA8A-FB74FED141F9}">
      <dgm:prSet/>
      <dgm:spPr/>
      <dgm:t>
        <a:bodyPr/>
        <a:lstStyle/>
        <a:p>
          <a:endParaRPr lang="ru-RU"/>
        </a:p>
      </dgm:t>
    </dgm:pt>
    <dgm:pt modelId="{6FBBCACC-843D-46F2-8F12-450CEBFCDFB8}">
      <dgm:prSet phldrT="[Текст]" custT="1"/>
      <dgm:spPr>
        <a:solidFill>
          <a:schemeClr val="bg2">
            <a:lumMod val="50000"/>
            <a:alpha val="50000"/>
          </a:schemeClr>
        </a:solidFill>
      </dgm:spPr>
      <dgm:t>
        <a:bodyPr/>
        <a:lstStyle/>
        <a:p>
          <a:r>
            <a:rPr lang="ru-RU" sz="1600" b="1" dirty="0" smtClean="0">
              <a:latin typeface="Calibri" pitchFamily="34" charset="0"/>
            </a:rPr>
            <a:t>Работники учреждений здравоохранения</a:t>
          </a:r>
          <a:endParaRPr lang="ru-RU" sz="1600" b="1" dirty="0">
            <a:latin typeface="Calibri" pitchFamily="34" charset="0"/>
          </a:endParaRPr>
        </a:p>
      </dgm:t>
    </dgm:pt>
    <dgm:pt modelId="{7A62C48A-4247-431E-957D-DF4175475331}" type="parTrans" cxnId="{B3FD7639-464D-4879-B254-981FD153C0E0}">
      <dgm:prSet/>
      <dgm:spPr/>
      <dgm:t>
        <a:bodyPr/>
        <a:lstStyle/>
        <a:p>
          <a:endParaRPr lang="ru-RU"/>
        </a:p>
      </dgm:t>
    </dgm:pt>
    <dgm:pt modelId="{BE774A11-85A1-487C-8718-05A972C32591}" type="sibTrans" cxnId="{B3FD7639-464D-4879-B254-981FD153C0E0}">
      <dgm:prSet/>
      <dgm:spPr/>
      <dgm:t>
        <a:bodyPr/>
        <a:lstStyle/>
        <a:p>
          <a:endParaRPr lang="ru-RU"/>
        </a:p>
      </dgm:t>
    </dgm:pt>
    <dgm:pt modelId="{1066B0F6-8AE4-4275-9025-EC01A9375629}">
      <dgm:prSet phldrT="[Текст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lang="ru-RU" sz="1600" b="1" dirty="0" smtClean="0">
              <a:latin typeface="Calibri" pitchFamily="34" charset="0"/>
            </a:rPr>
            <a:t>Работники аптечных организаций</a:t>
          </a:r>
          <a:endParaRPr lang="ru-RU" sz="1600" b="1" dirty="0">
            <a:latin typeface="Calibri" pitchFamily="34" charset="0"/>
          </a:endParaRPr>
        </a:p>
      </dgm:t>
    </dgm:pt>
    <dgm:pt modelId="{6CBDC729-2BCD-4286-9052-82D54D9DBCE2}" type="parTrans" cxnId="{7B52AB96-1245-4CF1-A282-CD082EA00C93}">
      <dgm:prSet/>
      <dgm:spPr/>
      <dgm:t>
        <a:bodyPr/>
        <a:lstStyle/>
        <a:p>
          <a:endParaRPr lang="ru-RU"/>
        </a:p>
      </dgm:t>
    </dgm:pt>
    <dgm:pt modelId="{073D0EA4-FA37-4E68-B663-5E6C2B756DD7}" type="sibTrans" cxnId="{7B52AB96-1245-4CF1-A282-CD082EA00C93}">
      <dgm:prSet/>
      <dgm:spPr/>
      <dgm:t>
        <a:bodyPr/>
        <a:lstStyle/>
        <a:p>
          <a:endParaRPr lang="ru-RU"/>
        </a:p>
      </dgm:t>
    </dgm:pt>
    <dgm:pt modelId="{F552CDD2-59D2-4271-98CA-7C18952D1C32}">
      <dgm:prSet phldrT="[Текст]" custT="1"/>
      <dgm:spPr>
        <a:solidFill>
          <a:srgbClr val="92D050">
            <a:alpha val="50000"/>
          </a:srgbClr>
        </a:solidFill>
      </dgm:spPr>
      <dgm:t>
        <a:bodyPr/>
        <a:lstStyle/>
        <a:p>
          <a:r>
            <a:rPr lang="ru-RU" sz="1600" b="1" dirty="0" smtClean="0">
              <a:latin typeface="Calibri" pitchFamily="34" charset="0"/>
            </a:rPr>
            <a:t>Работники прочих организаций</a:t>
          </a:r>
          <a:endParaRPr lang="ru-RU" sz="1600" b="1" dirty="0">
            <a:latin typeface="Calibri" pitchFamily="34" charset="0"/>
          </a:endParaRPr>
        </a:p>
      </dgm:t>
    </dgm:pt>
    <dgm:pt modelId="{F156752A-0C0C-41E4-A8A6-88532B0B61E1}" type="parTrans" cxnId="{905E202C-FD48-4B5A-B5A5-6C54DFEFB2C9}">
      <dgm:prSet/>
      <dgm:spPr/>
      <dgm:t>
        <a:bodyPr/>
        <a:lstStyle/>
        <a:p>
          <a:endParaRPr lang="ru-RU"/>
        </a:p>
      </dgm:t>
    </dgm:pt>
    <dgm:pt modelId="{43F97F19-67B8-497F-A3DF-38FDCDA24C66}" type="sibTrans" cxnId="{905E202C-FD48-4B5A-B5A5-6C54DFEFB2C9}">
      <dgm:prSet/>
      <dgm:spPr/>
      <dgm:t>
        <a:bodyPr/>
        <a:lstStyle/>
        <a:p>
          <a:endParaRPr lang="ru-RU"/>
        </a:p>
      </dgm:t>
    </dgm:pt>
    <dgm:pt modelId="{3DAE6880-8187-4341-91E4-3747B30AF481}">
      <dgm:prSet phldrT="[Текст]" custT="1"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ru-RU" sz="1600" b="1" dirty="0" smtClean="0">
              <a:latin typeface="Calibri" pitchFamily="34" charset="0"/>
            </a:rPr>
            <a:t>Неработающие пенсионеры, не утратившие связь с Профсоюзом </a:t>
          </a:r>
          <a:endParaRPr lang="ru-RU" sz="1600" b="1" dirty="0">
            <a:latin typeface="Calibri" pitchFamily="34" charset="0"/>
          </a:endParaRPr>
        </a:p>
      </dgm:t>
    </dgm:pt>
    <dgm:pt modelId="{38291E27-5B7F-4A43-BF71-DD7E82F4AF1F}" type="parTrans" cxnId="{562046FE-4109-45BF-8022-A86260799A7A}">
      <dgm:prSet/>
      <dgm:spPr/>
      <dgm:t>
        <a:bodyPr/>
        <a:lstStyle/>
        <a:p>
          <a:endParaRPr lang="ru-RU"/>
        </a:p>
      </dgm:t>
    </dgm:pt>
    <dgm:pt modelId="{439C6C8F-F89A-40D9-BD19-18EF33722D29}" type="sibTrans" cxnId="{562046FE-4109-45BF-8022-A86260799A7A}">
      <dgm:prSet/>
      <dgm:spPr/>
      <dgm:t>
        <a:bodyPr/>
        <a:lstStyle/>
        <a:p>
          <a:endParaRPr lang="ru-RU"/>
        </a:p>
      </dgm:t>
    </dgm:pt>
    <dgm:pt modelId="{2EF97563-96EC-4429-82A2-B50FC2EF54CD}">
      <dgm:prSet phldrT="[Текст]" phldr="1"/>
      <dgm:spPr/>
      <dgm:t>
        <a:bodyPr/>
        <a:lstStyle/>
        <a:p>
          <a:endParaRPr lang="ru-RU" dirty="0"/>
        </a:p>
      </dgm:t>
    </dgm:pt>
    <dgm:pt modelId="{3AD87702-82F3-4E09-A58F-3A82977804C2}" type="parTrans" cxnId="{5D0D2B15-8780-4039-AD67-BA03DCA7B464}">
      <dgm:prSet/>
      <dgm:spPr/>
      <dgm:t>
        <a:bodyPr/>
        <a:lstStyle/>
        <a:p>
          <a:endParaRPr lang="ru-RU"/>
        </a:p>
      </dgm:t>
    </dgm:pt>
    <dgm:pt modelId="{9AE07FD5-A911-4F22-AD59-0BE591547B8B}" type="sibTrans" cxnId="{5D0D2B15-8780-4039-AD67-BA03DCA7B464}">
      <dgm:prSet/>
      <dgm:spPr/>
      <dgm:t>
        <a:bodyPr/>
        <a:lstStyle/>
        <a:p>
          <a:endParaRPr lang="ru-RU"/>
        </a:p>
      </dgm:t>
    </dgm:pt>
    <dgm:pt modelId="{F8FE142E-846A-4066-8032-0F3231E69224}">
      <dgm:prSet phldrT="[Текст]" custT="1"/>
      <dgm:spPr>
        <a:solidFill>
          <a:srgbClr val="7030A0">
            <a:alpha val="50000"/>
          </a:srgbClr>
        </a:solidFill>
      </dgm:spPr>
      <dgm:t>
        <a:bodyPr/>
        <a:lstStyle/>
        <a:p>
          <a:r>
            <a:rPr lang="ru-RU" sz="1600" b="1" dirty="0" smtClean="0">
              <a:latin typeface="Calibri" pitchFamily="34" charset="0"/>
            </a:rPr>
            <a:t>Работники санитарно-эпидемиологической службы</a:t>
          </a:r>
          <a:endParaRPr lang="ru-RU" sz="1600" b="1" dirty="0">
            <a:latin typeface="Calibri" pitchFamily="34" charset="0"/>
          </a:endParaRPr>
        </a:p>
      </dgm:t>
    </dgm:pt>
    <dgm:pt modelId="{0EE9CC72-30B5-45B9-AE88-63E081C91A8E}" type="parTrans" cxnId="{70974F03-0A94-4F5C-BAB9-2236C6F3C88D}">
      <dgm:prSet/>
      <dgm:spPr/>
      <dgm:t>
        <a:bodyPr/>
        <a:lstStyle/>
        <a:p>
          <a:endParaRPr lang="ru-RU"/>
        </a:p>
      </dgm:t>
    </dgm:pt>
    <dgm:pt modelId="{0DDA3763-4C51-4FB2-8809-29BE9447ED44}" type="sibTrans" cxnId="{70974F03-0A94-4F5C-BAB9-2236C6F3C88D}">
      <dgm:prSet/>
      <dgm:spPr/>
      <dgm:t>
        <a:bodyPr/>
        <a:lstStyle/>
        <a:p>
          <a:endParaRPr lang="ru-RU"/>
        </a:p>
      </dgm:t>
    </dgm:pt>
    <dgm:pt modelId="{FD7D6B76-B118-4E50-AB93-ED9E3D8DC848}">
      <dgm:prSet phldrT="[Текст]" custT="1"/>
      <dgm:spPr>
        <a:solidFill>
          <a:schemeClr val="accent1">
            <a:lumMod val="60000"/>
            <a:lumOff val="40000"/>
            <a:alpha val="50000"/>
          </a:schemeClr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b="1" dirty="0" smtClean="0">
            <a:latin typeface="Calibri" pitchFamily="34" charset="0"/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latin typeface="Calibri" pitchFamily="34" charset="0"/>
            </a:rPr>
            <a:t>Работники и студенты средних специальных учебных заведений</a:t>
          </a:r>
        </a:p>
        <a:p>
          <a:pPr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dirty="0">
            <a:latin typeface="Calibri" pitchFamily="34" charset="0"/>
          </a:endParaRPr>
        </a:p>
      </dgm:t>
    </dgm:pt>
    <dgm:pt modelId="{13E55FE8-7CAB-468B-96AF-FFF437A458A1}" type="parTrans" cxnId="{29518A10-C733-44B8-8F80-2169014DD9E1}">
      <dgm:prSet/>
      <dgm:spPr/>
      <dgm:t>
        <a:bodyPr/>
        <a:lstStyle/>
        <a:p>
          <a:endParaRPr lang="ru-RU"/>
        </a:p>
      </dgm:t>
    </dgm:pt>
    <dgm:pt modelId="{92D39C0E-AE6A-4750-8313-70CAC7C77FF5}" type="sibTrans" cxnId="{29518A10-C733-44B8-8F80-2169014DD9E1}">
      <dgm:prSet/>
      <dgm:spPr/>
      <dgm:t>
        <a:bodyPr/>
        <a:lstStyle/>
        <a:p>
          <a:endParaRPr lang="ru-RU"/>
        </a:p>
      </dgm:t>
    </dgm:pt>
    <dgm:pt modelId="{3430A40D-2845-4AF6-96E2-A965DC55A52D}">
      <dgm:prSet phldrT="[Текст]" custT="1"/>
      <dgm:spPr>
        <a:solidFill>
          <a:schemeClr val="accent6">
            <a:lumMod val="40000"/>
            <a:lumOff val="60000"/>
            <a:alpha val="50000"/>
          </a:schemeClr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latin typeface="Calibri" pitchFamily="34" charset="0"/>
            </a:rPr>
            <a:t>Работники санаторно-курортных учреждений</a:t>
          </a:r>
        </a:p>
        <a:p>
          <a:pPr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dirty="0">
            <a:latin typeface="Calibri" pitchFamily="34" charset="0"/>
          </a:endParaRPr>
        </a:p>
      </dgm:t>
    </dgm:pt>
    <dgm:pt modelId="{382B30E8-1611-4151-9D2B-D0B7E0562460}" type="parTrans" cxnId="{FA24A72A-0763-456B-B6B1-176A5F24466F}">
      <dgm:prSet/>
      <dgm:spPr/>
      <dgm:t>
        <a:bodyPr/>
        <a:lstStyle/>
        <a:p>
          <a:endParaRPr lang="ru-RU"/>
        </a:p>
      </dgm:t>
    </dgm:pt>
    <dgm:pt modelId="{CA969298-1B8A-4395-83A4-4C5EBE7710B0}" type="sibTrans" cxnId="{FA24A72A-0763-456B-B6B1-176A5F24466F}">
      <dgm:prSet/>
      <dgm:spPr/>
      <dgm:t>
        <a:bodyPr/>
        <a:lstStyle/>
        <a:p>
          <a:endParaRPr lang="ru-RU"/>
        </a:p>
      </dgm:t>
    </dgm:pt>
    <dgm:pt modelId="{6AEA8B45-1517-4045-A839-556611CFEDF9}" type="pres">
      <dgm:prSet presAssocID="{CF59E675-F70C-41E9-9A31-86F039E75FF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8AE3F0-D2AA-4C47-A3B9-A34C9AF7456A}" type="pres">
      <dgm:prSet presAssocID="{CF59E675-F70C-41E9-9A31-86F039E75FF1}" presName="radial" presStyleCnt="0">
        <dgm:presLayoutVars>
          <dgm:animLvl val="ctr"/>
        </dgm:presLayoutVars>
      </dgm:prSet>
      <dgm:spPr/>
    </dgm:pt>
    <dgm:pt modelId="{A0B87837-51E2-413B-B096-0FB1D4161C2A}" type="pres">
      <dgm:prSet presAssocID="{7B63A74A-8D13-46D5-9CC4-AA735C04BAE6}" presName="centerShape" presStyleLbl="vennNode1" presStyleIdx="0" presStyleCnt="8" custScaleX="162144" custLinFactNeighborX="1138" custLinFactNeighborY="117"/>
      <dgm:spPr/>
      <dgm:t>
        <a:bodyPr/>
        <a:lstStyle/>
        <a:p>
          <a:endParaRPr lang="ru-RU"/>
        </a:p>
      </dgm:t>
    </dgm:pt>
    <dgm:pt modelId="{A280B2F7-9DC8-40F9-8AF3-E07DC2E8C113}" type="pres">
      <dgm:prSet presAssocID="{6FBBCACC-843D-46F2-8F12-450CEBFCDFB8}" presName="node" presStyleLbl="vennNode1" presStyleIdx="1" presStyleCnt="8" custScaleX="166216" custRadScaleRad="98958" custRadScaleInc="-12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C64E8E-26D6-4978-B62F-7C41E75E9D83}" type="pres">
      <dgm:prSet presAssocID="{1066B0F6-8AE4-4275-9025-EC01A9375629}" presName="node" presStyleLbl="vennNode1" presStyleIdx="2" presStyleCnt="8" custScaleX="150833" custRadScaleRad="148355" custRadScaleInc="230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01A27D-0E13-455C-AEA6-9D1DAA6B4DCE}" type="pres">
      <dgm:prSet presAssocID="{F552CDD2-59D2-4271-98CA-7C18952D1C32}" presName="node" presStyleLbl="vennNode1" presStyleIdx="3" presStyleCnt="8" custScaleX="166755" custRadScaleRad="157253" custRadScaleInc="-139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E46407-9854-4D05-9DF1-8CAF025311B4}" type="pres">
      <dgm:prSet presAssocID="{3DAE6880-8187-4341-91E4-3747B30AF481}" presName="node" presStyleLbl="vennNode1" presStyleIdx="4" presStyleCnt="8" custScaleX="170659" custRadScaleRad="125478" custRadScaleInc="-30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86344-7395-4734-8121-A827F76C52E3}" type="pres">
      <dgm:prSet presAssocID="{FD7D6B76-B118-4E50-AB93-ED9E3D8DC848}" presName="node" presStyleLbl="vennNode1" presStyleIdx="5" presStyleCnt="8" custScaleX="165394" custRadScaleRad="119199" custRadScaleInc="234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C55D9-DA01-4372-9D07-BB4F08E39B66}" type="pres">
      <dgm:prSet presAssocID="{3430A40D-2845-4AF6-96E2-A965DC55A52D}" presName="node" presStyleLbl="vennNode1" presStyleIdx="6" presStyleCnt="8" custScaleX="150763" custRadScaleRad="158472" custRadScaleInc="115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35147B-0310-452C-9AD3-DCA52FB34C46}" type="pres">
      <dgm:prSet presAssocID="{F8FE142E-846A-4066-8032-0F3231E69224}" presName="node" presStyleLbl="vennNode1" presStyleIdx="7" presStyleCnt="8" custScaleX="150937" custRadScaleRad="149750" custRadScaleInc="-205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CC9625-1F3B-4F27-8281-1B5687FBECBA}" type="presOf" srcId="{F8FE142E-846A-4066-8032-0F3231E69224}" destId="{BF35147B-0310-452C-9AD3-DCA52FB34C46}" srcOrd="0" destOrd="0" presId="urn:microsoft.com/office/officeart/2005/8/layout/radial3"/>
    <dgm:cxn modelId="{5D0D2B15-8780-4039-AD67-BA03DCA7B464}" srcId="{CF59E675-F70C-41E9-9A31-86F039E75FF1}" destId="{2EF97563-96EC-4429-82A2-B50FC2EF54CD}" srcOrd="1" destOrd="0" parTransId="{3AD87702-82F3-4E09-A58F-3A82977804C2}" sibTransId="{9AE07FD5-A911-4F22-AD59-0BE591547B8B}"/>
    <dgm:cxn modelId="{B3FD7639-464D-4879-B254-981FD153C0E0}" srcId="{7B63A74A-8D13-46D5-9CC4-AA735C04BAE6}" destId="{6FBBCACC-843D-46F2-8F12-450CEBFCDFB8}" srcOrd="0" destOrd="0" parTransId="{7A62C48A-4247-431E-957D-DF4175475331}" sibTransId="{BE774A11-85A1-487C-8718-05A972C32591}"/>
    <dgm:cxn modelId="{32F666C1-DE07-4FD3-A36D-6C0252B479C1}" type="presOf" srcId="{1066B0F6-8AE4-4275-9025-EC01A9375629}" destId="{12C64E8E-26D6-4978-B62F-7C41E75E9D83}" srcOrd="0" destOrd="0" presId="urn:microsoft.com/office/officeart/2005/8/layout/radial3"/>
    <dgm:cxn modelId="{FA24A72A-0763-456B-B6B1-176A5F24466F}" srcId="{7B63A74A-8D13-46D5-9CC4-AA735C04BAE6}" destId="{3430A40D-2845-4AF6-96E2-A965DC55A52D}" srcOrd="5" destOrd="0" parTransId="{382B30E8-1611-4151-9D2B-D0B7E0562460}" sibTransId="{CA969298-1B8A-4395-83A4-4C5EBE7710B0}"/>
    <dgm:cxn modelId="{4539AB66-F404-41DD-BC44-95DD5FB487F7}" type="presOf" srcId="{FD7D6B76-B118-4E50-AB93-ED9E3D8DC848}" destId="{D8186344-7395-4734-8121-A827F76C52E3}" srcOrd="0" destOrd="0" presId="urn:microsoft.com/office/officeart/2005/8/layout/radial3"/>
    <dgm:cxn modelId="{A4826631-A8D3-46DF-BA8A-FB74FED141F9}" srcId="{CF59E675-F70C-41E9-9A31-86F039E75FF1}" destId="{7B63A74A-8D13-46D5-9CC4-AA735C04BAE6}" srcOrd="0" destOrd="0" parTransId="{00B277D5-4631-4308-B1B1-0FD7AB5B4156}" sibTransId="{C01C8CA2-E852-4DBC-8FFD-74A275DCD362}"/>
    <dgm:cxn modelId="{2354426A-72A9-46C2-A9CD-7B1573724C6E}" type="presOf" srcId="{6FBBCACC-843D-46F2-8F12-450CEBFCDFB8}" destId="{A280B2F7-9DC8-40F9-8AF3-E07DC2E8C113}" srcOrd="0" destOrd="0" presId="urn:microsoft.com/office/officeart/2005/8/layout/radial3"/>
    <dgm:cxn modelId="{70974F03-0A94-4F5C-BAB9-2236C6F3C88D}" srcId="{7B63A74A-8D13-46D5-9CC4-AA735C04BAE6}" destId="{F8FE142E-846A-4066-8032-0F3231E69224}" srcOrd="6" destOrd="0" parTransId="{0EE9CC72-30B5-45B9-AE88-63E081C91A8E}" sibTransId="{0DDA3763-4C51-4FB2-8809-29BE9447ED44}"/>
    <dgm:cxn modelId="{905E202C-FD48-4B5A-B5A5-6C54DFEFB2C9}" srcId="{7B63A74A-8D13-46D5-9CC4-AA735C04BAE6}" destId="{F552CDD2-59D2-4271-98CA-7C18952D1C32}" srcOrd="2" destOrd="0" parTransId="{F156752A-0C0C-41E4-A8A6-88532B0B61E1}" sibTransId="{43F97F19-67B8-497F-A3DF-38FDCDA24C66}"/>
    <dgm:cxn modelId="{7B52AB96-1245-4CF1-A282-CD082EA00C93}" srcId="{7B63A74A-8D13-46D5-9CC4-AA735C04BAE6}" destId="{1066B0F6-8AE4-4275-9025-EC01A9375629}" srcOrd="1" destOrd="0" parTransId="{6CBDC729-2BCD-4286-9052-82D54D9DBCE2}" sibTransId="{073D0EA4-FA37-4E68-B663-5E6C2B756DD7}"/>
    <dgm:cxn modelId="{29518A10-C733-44B8-8F80-2169014DD9E1}" srcId="{7B63A74A-8D13-46D5-9CC4-AA735C04BAE6}" destId="{FD7D6B76-B118-4E50-AB93-ED9E3D8DC848}" srcOrd="4" destOrd="0" parTransId="{13E55FE8-7CAB-468B-96AF-FFF437A458A1}" sibTransId="{92D39C0E-AE6A-4750-8313-70CAC7C77FF5}"/>
    <dgm:cxn modelId="{B8D56A67-AB3B-4170-8388-9BDE018576F0}" type="presOf" srcId="{7B63A74A-8D13-46D5-9CC4-AA735C04BAE6}" destId="{A0B87837-51E2-413B-B096-0FB1D4161C2A}" srcOrd="0" destOrd="0" presId="urn:microsoft.com/office/officeart/2005/8/layout/radial3"/>
    <dgm:cxn modelId="{338C37A0-78E2-46B7-9CD8-C398F98D6FA8}" type="presOf" srcId="{3DAE6880-8187-4341-91E4-3747B30AF481}" destId="{A4E46407-9854-4D05-9DF1-8CAF025311B4}" srcOrd="0" destOrd="0" presId="urn:microsoft.com/office/officeart/2005/8/layout/radial3"/>
    <dgm:cxn modelId="{9F992448-8BE3-4B69-964F-FA3355BF1045}" type="presOf" srcId="{CF59E675-F70C-41E9-9A31-86F039E75FF1}" destId="{6AEA8B45-1517-4045-A839-556611CFEDF9}" srcOrd="0" destOrd="0" presId="urn:microsoft.com/office/officeart/2005/8/layout/radial3"/>
    <dgm:cxn modelId="{9503239A-7E71-4102-A03E-51BC86F062C4}" type="presOf" srcId="{3430A40D-2845-4AF6-96E2-A965DC55A52D}" destId="{14BC55D9-DA01-4372-9D07-BB4F08E39B66}" srcOrd="0" destOrd="0" presId="urn:microsoft.com/office/officeart/2005/8/layout/radial3"/>
    <dgm:cxn modelId="{4B547FC2-7913-4F5F-87C5-BF11F57A4A3B}" type="presOf" srcId="{F552CDD2-59D2-4271-98CA-7C18952D1C32}" destId="{7101A27D-0E13-455C-AEA6-9D1DAA6B4DCE}" srcOrd="0" destOrd="0" presId="urn:microsoft.com/office/officeart/2005/8/layout/radial3"/>
    <dgm:cxn modelId="{562046FE-4109-45BF-8022-A86260799A7A}" srcId="{7B63A74A-8D13-46D5-9CC4-AA735C04BAE6}" destId="{3DAE6880-8187-4341-91E4-3747B30AF481}" srcOrd="3" destOrd="0" parTransId="{38291E27-5B7F-4A43-BF71-DD7E82F4AF1F}" sibTransId="{439C6C8F-F89A-40D9-BD19-18EF33722D29}"/>
    <dgm:cxn modelId="{FC50D528-E682-40D9-9DC7-9C20381D0FC8}" type="presParOf" srcId="{6AEA8B45-1517-4045-A839-556611CFEDF9}" destId="{938AE3F0-D2AA-4C47-A3B9-A34C9AF7456A}" srcOrd="0" destOrd="0" presId="urn:microsoft.com/office/officeart/2005/8/layout/radial3"/>
    <dgm:cxn modelId="{7899C3DA-1B37-403B-8BBD-64E0C9D76E71}" type="presParOf" srcId="{938AE3F0-D2AA-4C47-A3B9-A34C9AF7456A}" destId="{A0B87837-51E2-413B-B096-0FB1D4161C2A}" srcOrd="0" destOrd="0" presId="urn:microsoft.com/office/officeart/2005/8/layout/radial3"/>
    <dgm:cxn modelId="{F42BEA26-9167-4794-836B-047A4FB8CFB5}" type="presParOf" srcId="{938AE3F0-D2AA-4C47-A3B9-A34C9AF7456A}" destId="{A280B2F7-9DC8-40F9-8AF3-E07DC2E8C113}" srcOrd="1" destOrd="0" presId="urn:microsoft.com/office/officeart/2005/8/layout/radial3"/>
    <dgm:cxn modelId="{12EEE7F2-C588-401E-A8B4-04E1FD032D86}" type="presParOf" srcId="{938AE3F0-D2AA-4C47-A3B9-A34C9AF7456A}" destId="{12C64E8E-26D6-4978-B62F-7C41E75E9D83}" srcOrd="2" destOrd="0" presId="urn:microsoft.com/office/officeart/2005/8/layout/radial3"/>
    <dgm:cxn modelId="{AFF21B1F-44B6-4391-AAF7-02120B0B2811}" type="presParOf" srcId="{938AE3F0-D2AA-4C47-A3B9-A34C9AF7456A}" destId="{7101A27D-0E13-455C-AEA6-9D1DAA6B4DCE}" srcOrd="3" destOrd="0" presId="urn:microsoft.com/office/officeart/2005/8/layout/radial3"/>
    <dgm:cxn modelId="{C57D776D-0BA9-48D4-B684-166D7AD52395}" type="presParOf" srcId="{938AE3F0-D2AA-4C47-A3B9-A34C9AF7456A}" destId="{A4E46407-9854-4D05-9DF1-8CAF025311B4}" srcOrd="4" destOrd="0" presId="urn:microsoft.com/office/officeart/2005/8/layout/radial3"/>
    <dgm:cxn modelId="{C87198D3-EAC9-42B8-82B7-91D7C6A1355C}" type="presParOf" srcId="{938AE3F0-D2AA-4C47-A3B9-A34C9AF7456A}" destId="{D8186344-7395-4734-8121-A827F76C52E3}" srcOrd="5" destOrd="0" presId="urn:microsoft.com/office/officeart/2005/8/layout/radial3"/>
    <dgm:cxn modelId="{807B0DC3-DF61-49D7-9954-4738EB443A48}" type="presParOf" srcId="{938AE3F0-D2AA-4C47-A3B9-A34C9AF7456A}" destId="{14BC55D9-DA01-4372-9D07-BB4F08E39B66}" srcOrd="6" destOrd="0" presId="urn:microsoft.com/office/officeart/2005/8/layout/radial3"/>
    <dgm:cxn modelId="{E567B48B-15CC-4400-A990-9A16D97437FB}" type="presParOf" srcId="{938AE3F0-D2AA-4C47-A3B9-A34C9AF7456A}" destId="{BF35147B-0310-452C-9AD3-DCA52FB34C46}" srcOrd="7" destOrd="0" presId="urn:microsoft.com/office/officeart/2005/8/layout/radial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image" Target="../media/image2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0312B-097C-4715-B98B-9AC555E5B1F7}" type="datetimeFigureOut">
              <a:rPr lang="ru-RU" smtClean="0"/>
              <a:pPr/>
              <a:t>10.12.2010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76857-4262-4989-B1F1-01C728E09D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FA0879-DEE3-4E25-B9E2-CE1BFABB6268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FA0879-DEE3-4E25-B9E2-CE1BFABB6268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FA0879-DEE3-4E25-B9E2-CE1BFABB6268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995F53-6427-4781-8E3B-81D20F2AA983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E8D49C-300F-4D3B-9B24-0D919C18AF0D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E8D49C-300F-4D3B-9B24-0D919C18AF0D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76857-4262-4989-B1F1-01C728E09DE8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0C7BFA-5B36-466B-B697-6DB16C3042A7}" type="slidenum">
              <a:rPr lang="ru-RU" smtClean="0"/>
              <a:pPr/>
              <a:t>50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E8D49C-300F-4D3B-9B24-0D919C18AF0D}" type="slidenum">
              <a:rPr lang="ru-RU" smtClean="0"/>
              <a:pPr>
                <a:defRPr/>
              </a:pPr>
              <a:t>64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E8D49C-300F-4D3B-9B24-0D919C18AF0D}" type="slidenum">
              <a:rPr lang="ru-RU" smtClean="0"/>
              <a:pPr>
                <a:defRPr/>
              </a:pPr>
              <a:t>68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3671888"/>
            <a:ext cx="6048375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532313"/>
            <a:ext cx="6048375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4375"/>
            <a:ext cx="1909762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4375"/>
            <a:ext cx="558165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4DF0D-F594-4259-BF02-A19392BC9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5AEF5-E670-427F-930F-1E1A6A488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C5A6B-F4F5-40FF-9885-08F53B3577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47673-4FB0-491C-8C01-F10AFD338D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4375"/>
            <a:ext cx="65532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492375"/>
            <a:ext cx="764381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jpe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_____Microsoft_Office_Excel_97-20033.xls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4.jpeg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7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75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Relationship Id="rId9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6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104.jpeg"/><Relationship Id="rId11" Type="http://schemas.openxmlformats.org/officeDocument/2006/relationships/image" Target="../media/image7.png"/><Relationship Id="rId5" Type="http://schemas.openxmlformats.org/officeDocument/2006/relationships/image" Target="../media/image103.jpeg"/><Relationship Id="rId10" Type="http://schemas.openxmlformats.org/officeDocument/2006/relationships/image" Target="../media/image108.jpeg"/><Relationship Id="rId4" Type="http://schemas.openxmlformats.org/officeDocument/2006/relationships/image" Target="../media/image102.jpeg"/><Relationship Id="rId9" Type="http://schemas.openxmlformats.org/officeDocument/2006/relationships/image" Target="../media/image10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7.pn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30.jpeg"/><Relationship Id="rId5" Type="http://schemas.openxmlformats.org/officeDocument/2006/relationships/image" Target="../media/image5.jpeg"/><Relationship Id="rId4" Type="http://schemas.openxmlformats.org/officeDocument/2006/relationships/oleObject" Target="../embeddings/oleObject8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 rot="-177606">
            <a:off x="449535" y="196283"/>
            <a:ext cx="7627937" cy="1008062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600" b="0">
              <a:latin typeface="Arial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454297" y="774133"/>
            <a:ext cx="7634288" cy="790575"/>
          </a:xfrm>
          <a:prstGeom prst="wave">
            <a:avLst>
              <a:gd name="adj1" fmla="val 13005"/>
              <a:gd name="adj2" fmla="val 0"/>
            </a:avLst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525735" y="558233"/>
            <a:ext cx="1441450" cy="576262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814660" y="629670"/>
          <a:ext cx="863600" cy="439738"/>
        </p:xfrm>
        <a:graphic>
          <a:graphicData uri="http://schemas.openxmlformats.org/presentationml/2006/ole">
            <p:oleObj spid="_x0000_s1026" name="CorelDRAW" r:id="rId3" imgW="2466720" imgH="1257480" progId="">
              <p:embed/>
            </p:oleObj>
          </a:graphicData>
        </a:graphic>
      </p:graphicFrame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454297" y="1350395"/>
            <a:ext cx="7632700" cy="6477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1" name="WordArt 10"/>
          <p:cNvSpPr>
            <a:spLocks noChangeArrowheads="1" noChangeShapeType="1" noTextEdit="1"/>
          </p:cNvSpPr>
          <p:nvPr/>
        </p:nvSpPr>
        <p:spPr bwMode="auto">
          <a:xfrm>
            <a:off x="2543447" y="413770"/>
            <a:ext cx="5260975" cy="42545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2000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cs typeface="Tahoma"/>
              </a:rPr>
              <a:t>Профсоюз работников здравоохранения РФ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85720" y="2357430"/>
            <a:ext cx="864396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Тамбовская областная </a:t>
            </a:r>
            <a:endParaRPr lang="ru-RU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организация </a:t>
            </a: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профсоюза 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работников здравоохранения </a:t>
            </a:r>
          </a:p>
          <a:p>
            <a:pPr algn="ctr">
              <a:defRPr/>
            </a:pP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Российской Федерации </a:t>
            </a:r>
          </a:p>
        </p:txBody>
      </p:sp>
      <p:pic>
        <p:nvPicPr>
          <p:cNvPr id="13" name="Picture 41" descr="Тамбо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714752"/>
            <a:ext cx="850112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elaxedModerately"/>
            <a:lightRig rig="threePt" dir="t"/>
          </a:scene3d>
        </p:spPr>
      </p:pic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500034" y="3571876"/>
            <a:ext cx="8358187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dirty="0"/>
          </a:p>
          <a:p>
            <a:pPr algn="ctr"/>
            <a:r>
              <a:rPr lang="ru-RU" sz="2800" dirty="0">
                <a:solidFill>
                  <a:srgbClr val="380EEC"/>
                </a:solidFill>
              </a:rPr>
              <a:t>     </a:t>
            </a:r>
            <a:r>
              <a:rPr lang="en-US" sz="2000" b="1" dirty="0">
                <a:solidFill>
                  <a:srgbClr val="380EEC"/>
                </a:solidFill>
                <a:latin typeface="Calibri" pitchFamily="34" charset="0"/>
              </a:rPr>
              <a:t>V</a:t>
            </a:r>
            <a:r>
              <a:rPr lang="ru-RU" sz="2000" b="1" dirty="0">
                <a:solidFill>
                  <a:srgbClr val="380EEC"/>
                </a:solidFill>
                <a:latin typeface="Calibri" pitchFamily="34" charset="0"/>
              </a:rPr>
              <a:t> ОТЧЕТНО-ВЫБОРНАЯ КОНФЕРЕНЦИЯ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Calibri" pitchFamily="34" charset="0"/>
              </a:rPr>
              <a:t>25 ноября 2009 года             г.Тамбов                 Большой зал ТОООП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 rot="-177606">
            <a:off x="449535" y="196283"/>
            <a:ext cx="7627937" cy="1008062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600" b="0">
              <a:latin typeface="Arial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454297" y="774133"/>
            <a:ext cx="7634288" cy="790575"/>
          </a:xfrm>
          <a:prstGeom prst="wave">
            <a:avLst>
              <a:gd name="adj1" fmla="val 13005"/>
              <a:gd name="adj2" fmla="val 0"/>
            </a:avLst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525735" y="558233"/>
            <a:ext cx="1441450" cy="576262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814660" y="629670"/>
          <a:ext cx="863600" cy="439738"/>
        </p:xfrm>
        <a:graphic>
          <a:graphicData uri="http://schemas.openxmlformats.org/presentationml/2006/ole">
            <p:oleObj spid="_x0000_s96258" name="CorelDRAW" r:id="rId3" imgW="2466720" imgH="1257480" progId="">
              <p:embed/>
            </p:oleObj>
          </a:graphicData>
        </a:graphic>
      </p:graphicFrame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454297" y="1350395"/>
            <a:ext cx="7632700" cy="6477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1" name="WordArt 10"/>
          <p:cNvSpPr>
            <a:spLocks noChangeArrowheads="1" noChangeShapeType="1" noTextEdit="1"/>
          </p:cNvSpPr>
          <p:nvPr/>
        </p:nvSpPr>
        <p:spPr bwMode="auto">
          <a:xfrm>
            <a:off x="2543447" y="413770"/>
            <a:ext cx="5260975" cy="42545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2000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cs typeface="Tahoma"/>
              </a:rPr>
              <a:t>Профсоюз работников здравоохранения РФ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85720" y="2357430"/>
            <a:ext cx="864396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Тамбовская областная </a:t>
            </a:r>
            <a:endParaRPr lang="ru-RU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организация </a:t>
            </a: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профсоюза 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работников здравоохранения </a:t>
            </a:r>
          </a:p>
          <a:p>
            <a:pPr algn="ctr">
              <a:defRPr/>
            </a:pP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Российской Федерации </a:t>
            </a: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971550" y="5876925"/>
            <a:ext cx="74168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392000, г.Тамбов, Комсомольская площадь, 3, к.к. №№ 215, 217</a:t>
            </a:r>
          </a:p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   тел./факс: 53-44-02, тел. </a:t>
            </a:r>
            <a:r>
              <a:rPr lang="ru-RU" b="1" dirty="0" smtClean="0">
                <a:solidFill>
                  <a:srgbClr val="C00000"/>
                </a:solidFill>
                <a:latin typeface="Calibri" pitchFamily="34" charset="0"/>
              </a:rPr>
              <a:t>45-07-48</a:t>
            </a:r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, Е-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</a:rPr>
              <a:t>mail</a:t>
            </a:r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: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</a:rPr>
              <a:t> toop-rz@yandex.ru</a:t>
            </a:r>
            <a:endParaRPr lang="ru-RU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6" name="Line 31"/>
          <p:cNvSpPr>
            <a:spLocks noChangeShapeType="1"/>
          </p:cNvSpPr>
          <p:nvPr/>
        </p:nvSpPr>
        <p:spPr bwMode="auto">
          <a:xfrm>
            <a:off x="0" y="6021388"/>
            <a:ext cx="9144000" cy="0"/>
          </a:xfrm>
          <a:prstGeom prst="line">
            <a:avLst/>
          </a:prstGeom>
          <a:noFill/>
          <a:ln w="1905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7" name="Picture 37" descr="P101057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3860800"/>
            <a:ext cx="270986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9" descr="здание ТОООП (8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8038" y="3860800"/>
            <a:ext cx="2663825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1" descr="Тамбов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3860800"/>
            <a:ext cx="295116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500150"/>
            <a:ext cx="8358246" cy="5357850"/>
          </a:xfrm>
        </p:spPr>
        <p:txBody>
          <a:bodyPr/>
          <a:lstStyle/>
          <a:p>
            <a:pPr algn="just">
              <a:lnSpc>
                <a:spcPct val="90000"/>
              </a:lnSpc>
              <a:buNone/>
            </a:pPr>
            <a:r>
              <a:rPr lang="ru-RU" sz="32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Организационной основой и ориентиром  для реализации защитной функции Профсоюза является Концепция его деятельности, цель которой – достижение максимально полного обеспечения представительства и защиты профессиональных, социально-экономических и трудовых прав и интересов членов Профсоюза на основе социального партнерства.</a:t>
            </a:r>
            <a:endParaRPr lang="uk-UA" sz="3200" dirty="0">
              <a:solidFill>
                <a:schemeClr val="accent4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00430" y="642918"/>
            <a:ext cx="550072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«Профсоюзы,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безусловно, 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важ-нейший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элемент гражданского общества. В социально-трудовой сфере они являются главным партнером 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государс-тва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 И значимость их работы истекает из самого характера профсоюзной деятельности»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5" name="Picture 4" descr="Медведев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455988" cy="51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00034" y="5857892"/>
            <a:ext cx="8505854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/>
            <a:r>
              <a:rPr lang="ru-RU" sz="1800" b="1" baseline="0" dirty="0">
                <a:solidFill>
                  <a:schemeClr val="accent6">
                    <a:lumMod val="50000"/>
                  </a:schemeClr>
                </a:solidFill>
              </a:rPr>
              <a:t>Из выступления Д.Медведева на заседании </a:t>
            </a:r>
          </a:p>
          <a:p>
            <a:pPr algn="r"/>
            <a:r>
              <a:rPr lang="ru-RU" sz="1800" b="1" baseline="0" dirty="0">
                <a:solidFill>
                  <a:schemeClr val="accent6">
                    <a:lumMod val="50000"/>
                  </a:schemeClr>
                </a:solidFill>
              </a:rPr>
              <a:t>Генерального Совета Федерации Независимых Профсоюзов России </a:t>
            </a:r>
          </a:p>
          <a:p>
            <a:pPr algn="r"/>
            <a:r>
              <a:rPr lang="ru-RU" sz="1800" b="1" baseline="0" dirty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29 января 2008 года </a:t>
            </a:r>
          </a:p>
        </p:txBody>
      </p:sp>
      <p:pic>
        <p:nvPicPr>
          <p:cNvPr id="7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000108"/>
            <a:ext cx="914400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Федеральный закон от 6.10.2003г. №131-ФЗ «Об общих принципах местного самоуправления в Российской Федерации» вступил в силу в полном объеме с 01.01.2009г. 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                   В соответствии с ним:			</a:t>
            </a:r>
            <a:endParaRPr kumimoji="0" lang="ru-RU" sz="800" b="1" i="0" u="none" strike="noStrike" kern="0" cap="none" spc="0" normalizeH="0" baseline="0" noProof="0" dirty="0" smtClean="0">
              <a:ln>
                <a:noFill/>
              </a:ln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                                                   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                                                                                                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- оплата труда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			- условия и охрана труда 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			- дополнительные социальные 			  гарантии и т.д.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БУДУТ ЗАВИСЕТЬ ОТ НАПОЛНЯЕМОСТИ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МЕСТНОГО БЮДЖЕТА</a:t>
            </a:r>
            <a:endParaRPr kumimoji="0" lang="ru-RU" sz="2800" b="1" i="0" u="sng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5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500034" y="1214422"/>
            <a:ext cx="8207375" cy="2286000"/>
          </a:xfrm>
          <a:prstGeom prst="downArrowCallout">
            <a:avLst>
              <a:gd name="adj1" fmla="val 98201"/>
              <a:gd name="adj2" fmla="val 98217"/>
              <a:gd name="adj3" fmla="val 16667"/>
              <a:gd name="adj4" fmla="val 66667"/>
            </a:avLst>
          </a:prstGeom>
          <a:solidFill>
            <a:schemeClr val="accent2">
              <a:lumMod val="40000"/>
              <a:lumOff val="60000"/>
            </a:schemeClr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28596" y="1357298"/>
            <a:ext cx="82296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ru-RU" sz="4000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Профсоюз работников здравоохранения РФ</a:t>
            </a:r>
          </a:p>
        </p:txBody>
      </p:sp>
      <p:pic>
        <p:nvPicPr>
          <p:cNvPr id="9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6000" contrast="30000"/>
          </a:blip>
          <a:srcRect/>
          <a:stretch>
            <a:fillRect/>
          </a:stretch>
        </p:blipFill>
        <p:spPr bwMode="auto">
          <a:xfrm>
            <a:off x="4071934" y="2786058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42910" y="4071942"/>
            <a:ext cx="8072494" cy="240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en-US" sz="2800" b="1" dirty="0" smtClean="0">
                <a:solidFill>
                  <a:schemeClr val="accent4"/>
                </a:solidFill>
                <a:latin typeface="Calibri" pitchFamily="34" charset="0"/>
              </a:rPr>
              <a:t>-</a:t>
            </a:r>
            <a:r>
              <a:rPr lang="en-US" sz="2800" dirty="0" smtClean="0">
                <a:solidFill>
                  <a:schemeClr val="accent4"/>
                </a:solidFill>
                <a:latin typeface="Calibri" pitchFamily="34" charset="0"/>
              </a:rPr>
              <a:t> </a:t>
            </a:r>
            <a:r>
              <a:rPr lang="ru-RU" sz="3200" b="1" dirty="0" smtClean="0">
                <a:solidFill>
                  <a:schemeClr val="accent4"/>
                </a:solidFill>
                <a:latin typeface="Calibri" pitchFamily="34" charset="0"/>
              </a:rPr>
              <a:t>объединяет более 2,5 миллионов человек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en-US" sz="3200" b="1" dirty="0" smtClean="0">
                <a:solidFill>
                  <a:schemeClr val="accent4"/>
                </a:solidFill>
                <a:latin typeface="Calibri" pitchFamily="34" charset="0"/>
              </a:rPr>
              <a:t>- </a:t>
            </a:r>
            <a:r>
              <a:rPr lang="ru-RU" sz="3200" b="1" dirty="0" smtClean="0">
                <a:solidFill>
                  <a:schemeClr val="accent4"/>
                </a:solidFill>
                <a:latin typeface="Calibri" pitchFamily="34" charset="0"/>
              </a:rPr>
              <a:t>охват профсоюзным членством среди работающих, студентов и учащихся в целом по России – 73,1</a:t>
            </a:r>
            <a:r>
              <a:rPr lang="en-US" sz="3200" b="1" dirty="0" smtClean="0">
                <a:solidFill>
                  <a:schemeClr val="accent4"/>
                </a:solidFill>
                <a:latin typeface="Calibri" pitchFamily="34" charset="0"/>
              </a:rPr>
              <a:t>%</a:t>
            </a:r>
            <a:r>
              <a:rPr lang="ru-RU" sz="3200" b="1" dirty="0" smtClean="0">
                <a:solidFill>
                  <a:schemeClr val="accent4"/>
                </a:solidFill>
                <a:latin typeface="Calibri" pitchFamily="34" charset="0"/>
              </a:rPr>
              <a:t>; среди работающих – 71,7 </a:t>
            </a:r>
            <a:r>
              <a:rPr lang="en-US" sz="3200" b="1" dirty="0" smtClean="0">
                <a:solidFill>
                  <a:schemeClr val="accent4"/>
                </a:solidFill>
                <a:latin typeface="Calibri" pitchFamily="34" charset="0"/>
              </a:rPr>
              <a:t>%</a:t>
            </a:r>
            <a:endParaRPr lang="ru-RU" sz="3200" b="1" dirty="0">
              <a:solidFill>
                <a:schemeClr val="accent4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501122" cy="801683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Динамика роста стоимости территориальной Программы государственных гарантий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428737"/>
          <a:ext cx="8786871" cy="5214975"/>
        </p:xfrm>
        <a:graphic>
          <a:graphicData uri="http://schemas.openxmlformats.org/drawingml/2006/table">
            <a:tbl>
              <a:tblPr/>
              <a:tblGrid>
                <a:gridCol w="1406274"/>
                <a:gridCol w="1896128"/>
                <a:gridCol w="1406274"/>
                <a:gridCol w="1406274"/>
                <a:gridCol w="1406274"/>
                <a:gridCol w="1265647"/>
              </a:tblGrid>
              <a:tr h="355320">
                <a:tc rowSpan="3">
                  <a:txBody>
                    <a:bodyPr/>
                    <a:lstStyle/>
                    <a:p>
                      <a:pPr indent="457200" algn="just">
                        <a:spcAft>
                          <a:spcPts val="600"/>
                        </a:spcAft>
                      </a:pPr>
                      <a:endParaRPr lang="ru-RU" sz="20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indent="457200" algn="just">
                        <a:spcAft>
                          <a:spcPts val="600"/>
                        </a:spcAft>
                      </a:pPr>
                      <a:r>
                        <a:rPr lang="ru-RU" sz="20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20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-13335"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Средства, направленные на финансирование здравоохранения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из них: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5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Бюджетные средства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Средства ОМС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43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млн. рублей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млн. рублей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5119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2004г.</a:t>
                      </a:r>
                      <a:endParaRPr lang="ru-RU" sz="2800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2 071,9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1 009,9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48,7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1 062,0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51,3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5119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2005г.</a:t>
                      </a:r>
                      <a:endParaRPr lang="ru-RU" sz="2800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2 521,6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1 192,1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47,3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1 329,5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52,7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5119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2006г.</a:t>
                      </a:r>
                      <a:endParaRPr lang="ru-RU" sz="2800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2 772,9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1 335,3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48,2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1 437,6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51,8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5119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2007г.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3 245,9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1 390,9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43,5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1 855,0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57,1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5119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2008г.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4 091,5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1 831,0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44,8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 2 260,5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55,2</a:t>
                      </a: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923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Итого:</a:t>
                      </a:r>
                      <a:endParaRPr lang="ru-RU" sz="2400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(за 5лет)</a:t>
                      </a:r>
                      <a:endParaRPr lang="ru-RU" sz="2400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ru-RU" sz="28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 703,8</a:t>
                      </a:r>
                      <a:endParaRPr lang="ru-RU" sz="2800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6 759,2</a:t>
                      </a:r>
                      <a:endParaRPr lang="ru-RU" sz="2800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46</a:t>
                      </a:r>
                      <a:endParaRPr lang="ru-RU" sz="2800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7 944,6</a:t>
                      </a:r>
                      <a:endParaRPr lang="ru-RU" sz="2800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54,0</a:t>
                      </a:r>
                      <a:endParaRPr lang="ru-RU" sz="2800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5119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2009г.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b="1" i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4 471,7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b="1" i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1 769,3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b="1" i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39,6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b="1" i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2 702,4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800" b="1" i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60,4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8537" marR="5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0800" y="285728"/>
            <a:ext cx="6553200" cy="508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Участие в акциях профсоюзов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j03139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2643182"/>
            <a:ext cx="1725613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8" descr="j01827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44" y="1142984"/>
            <a:ext cx="1708150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9" descr="j017846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5232" y="3357563"/>
            <a:ext cx="2214578" cy="1660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Picture 5" descr="j028934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5232" y="257153"/>
            <a:ext cx="2214578" cy="1660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6" descr="j031399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86644" y="4071942"/>
            <a:ext cx="1725612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Picture 9" descr="j017846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4757" y="5100650"/>
            <a:ext cx="2190734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" name="Picture 1" descr="D:\диск Д\мультимедиа\фото\К брошюре\митинг живые цепи 20.10.2004\живые цепи (10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5232" y="2000240"/>
            <a:ext cx="2214578" cy="1285884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Picture 2" descr="D:\диск Д\мультимедиа\фото\К брошюре\митинг живые цепи 20.10.2004\живые цепи (8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86644" y="5500702"/>
            <a:ext cx="1700430" cy="11149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Прямоугольник 12"/>
          <p:cNvSpPr/>
          <p:nvPr/>
        </p:nvSpPr>
        <p:spPr>
          <a:xfrm>
            <a:off x="2428875" y="1021442"/>
            <a:ext cx="4643454" cy="5515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80000"/>
              </a:lnSpc>
              <a:spcBef>
                <a:spcPct val="40000"/>
              </a:spcBef>
            </a:pPr>
            <a:r>
              <a:rPr lang="ru-RU" sz="2000" b="1" dirty="0" smtClean="0">
                <a:solidFill>
                  <a:schemeClr val="accent4"/>
                </a:solidFill>
                <a:latin typeface="Calibri" pitchFamily="34" charset="0"/>
              </a:rPr>
              <a:t>Тамбовская областная организация Профсоюза</a:t>
            </a:r>
            <a:r>
              <a:rPr lang="ru-RU" sz="2000" dirty="0" smtClean="0">
                <a:solidFill>
                  <a:schemeClr val="accent4"/>
                </a:solidFill>
                <a:latin typeface="Calibri" pitchFamily="34" charset="0"/>
              </a:rPr>
              <a:t> активно принимает участие в акциях, объявляемых и проводимых Федерацией </a:t>
            </a:r>
            <a:r>
              <a:rPr lang="ru-RU" sz="2000" dirty="0" err="1" smtClean="0">
                <a:solidFill>
                  <a:schemeClr val="accent4"/>
                </a:solidFill>
                <a:latin typeface="Calibri" pitchFamily="34" charset="0"/>
              </a:rPr>
              <a:t>независи-мых</a:t>
            </a:r>
            <a:r>
              <a:rPr lang="ru-RU" sz="2000" dirty="0" smtClean="0">
                <a:solidFill>
                  <a:schemeClr val="accent4"/>
                </a:solidFill>
                <a:latin typeface="Calibri" pitchFamily="34" charset="0"/>
              </a:rPr>
              <a:t> профсоюзов России, </a:t>
            </a:r>
            <a:r>
              <a:rPr lang="ru-RU" sz="2000" dirty="0" err="1" smtClean="0">
                <a:solidFill>
                  <a:schemeClr val="accent4"/>
                </a:solidFill>
                <a:latin typeface="Calibri" pitchFamily="34" charset="0"/>
              </a:rPr>
              <a:t>Ассоциа-цией</a:t>
            </a:r>
            <a:r>
              <a:rPr lang="ru-RU" sz="2000" dirty="0" smtClean="0">
                <a:solidFill>
                  <a:schemeClr val="accent4"/>
                </a:solidFill>
                <a:latin typeface="Calibri" pitchFamily="34" charset="0"/>
              </a:rPr>
              <a:t> профсоюзов работников </a:t>
            </a:r>
            <a:r>
              <a:rPr lang="ru-RU" sz="2000" dirty="0" err="1" smtClean="0">
                <a:solidFill>
                  <a:schemeClr val="accent4"/>
                </a:solidFill>
                <a:latin typeface="Calibri" pitchFamily="34" charset="0"/>
              </a:rPr>
              <a:t>непро-изводственной</a:t>
            </a:r>
            <a:r>
              <a:rPr lang="ru-RU" sz="2000" dirty="0" smtClean="0">
                <a:solidFill>
                  <a:schemeClr val="accent4"/>
                </a:solidFill>
                <a:latin typeface="Calibri" pitchFamily="34" charset="0"/>
              </a:rPr>
              <a:t> сферы, направленных на защиту интересов работников здравоохранения, бюджетной сферы, трудящихся. А также проявляет солидарность при проведении акций другими общественными объединениями.</a:t>
            </a:r>
          </a:p>
          <a:p>
            <a:pPr marL="342900" indent="-342900" algn="just">
              <a:lnSpc>
                <a:spcPct val="80000"/>
              </a:lnSpc>
              <a:spcBef>
                <a:spcPct val="40000"/>
              </a:spcBef>
              <a:buFontTx/>
              <a:buBlip>
                <a:blip r:embed="rId11"/>
              </a:buBlip>
            </a:pPr>
            <a:endParaRPr lang="ru-RU" sz="2000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40000"/>
              </a:spcBef>
            </a:pPr>
            <a:r>
              <a:rPr lang="ru-RU" sz="2000" dirty="0" smtClean="0">
                <a:solidFill>
                  <a:schemeClr val="accent4"/>
                </a:solidFill>
                <a:latin typeface="Calibri" pitchFamily="34" charset="0"/>
              </a:rPr>
              <a:t>Из фонда солидарности областной организации Профсоюза оказывается финансовая помощь работникам здравоохранения, населению регионов, пострадавших от </a:t>
            </a:r>
            <a:r>
              <a:rPr lang="ru-RU" sz="2000" dirty="0" err="1" smtClean="0">
                <a:solidFill>
                  <a:schemeClr val="accent4"/>
                </a:solidFill>
                <a:latin typeface="Calibri" pitchFamily="34" charset="0"/>
              </a:rPr>
              <a:t>приро-дных</a:t>
            </a:r>
            <a:r>
              <a:rPr lang="ru-RU" sz="2000" dirty="0" smtClean="0">
                <a:solidFill>
                  <a:schemeClr val="accent4"/>
                </a:solidFill>
                <a:latin typeface="Calibri" pitchFamily="34" charset="0"/>
              </a:rPr>
              <a:t> стихийных бедствий, </a:t>
            </a:r>
            <a:r>
              <a:rPr lang="ru-RU" sz="2000" dirty="0" err="1" smtClean="0">
                <a:solidFill>
                  <a:schemeClr val="accent4"/>
                </a:solidFill>
                <a:latin typeface="Calibri" pitchFamily="34" charset="0"/>
              </a:rPr>
              <a:t>подверг-шихся</a:t>
            </a:r>
            <a:r>
              <a:rPr lang="ru-RU" sz="2000" dirty="0" smtClean="0">
                <a:solidFill>
                  <a:schemeClr val="accent4"/>
                </a:solidFill>
                <a:latin typeface="Calibri" pitchFamily="34" charset="0"/>
              </a:rPr>
              <a:t> агрессии.</a:t>
            </a:r>
            <a:endParaRPr lang="ru-RU" sz="2000" dirty="0">
              <a:solidFill>
                <a:schemeClr val="accent4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428604"/>
            <a:ext cx="6553200" cy="508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Повышение заработной платы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8596" y="1728775"/>
            <a:ext cx="407196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99"/>
                </a:solidFill>
                <a:latin typeface="Calibri" pitchFamily="34" charset="0"/>
                <a:cs typeface="Arial" pitchFamily="34" charset="0"/>
              </a:rPr>
              <a:t>Благодаря  активной позиции  Профсоюза  и коллективным  действиям в  рамках  всероссийских акций  профсоюзов  и ассоциации  профсоюзов работников непроизводственной сферы  удалось   добиться повышения  заработной платы</a:t>
            </a:r>
            <a:endParaRPr lang="ru-RU" sz="2400" b="1" dirty="0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14876" y="1643050"/>
            <a:ext cx="4286248" cy="4472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 января 2005 года на 20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С  сентября 2005 года на 11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С мая 2006 года на 15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С октября 2006 года на 11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С сентября 2007 года на 15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С февраля 2008 года за счет     </a:t>
            </a:r>
          </a:p>
          <a:p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введения ежемесячного   </a:t>
            </a:r>
          </a:p>
          <a:p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премирования до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      </a:t>
            </a:r>
          </a:p>
          <a:p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тарифной ставки работника;</a:t>
            </a: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С апреля (для ГУЗ), с июля по   </a:t>
            </a:r>
          </a:p>
          <a:p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октябрь (для МУЗ, МЛПУ)  2009   </a:t>
            </a:r>
          </a:p>
          <a:p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года за счет увеличения фонда </a:t>
            </a:r>
          </a:p>
          <a:p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оплаты труда  на 15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связи с    </a:t>
            </a:r>
          </a:p>
          <a:p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переходом на НСОТ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571480"/>
            <a:ext cx="7286676" cy="508000"/>
          </a:xfrm>
        </p:spPr>
        <p:txBody>
          <a:bodyPr/>
          <a:lstStyle/>
          <a:p>
            <a:pPr algn="ctr"/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Составляющие развития </a:t>
            </a:r>
            <a:b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первичной медико-санитарной помощи</a:t>
            </a:r>
            <a:endParaRPr lang="ru-RU" sz="3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Documents and Settings\Admin\Рабочий стол\The_financial_crisis_Wallpaper_Money_Rubles_014082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143116"/>
            <a:ext cx="1500198" cy="1200158"/>
          </a:xfrm>
          <a:prstGeom prst="rect">
            <a:avLst/>
          </a:prstGeom>
          <a:noFill/>
        </p:spPr>
      </p:pic>
      <p:pic>
        <p:nvPicPr>
          <p:cNvPr id="6" name="Picture 6" descr="машин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071942"/>
            <a:ext cx="2195513" cy="1363663"/>
          </a:xfrm>
          <a:prstGeom prst="rect">
            <a:avLst/>
          </a:prstGeom>
          <a:noFill/>
        </p:spPr>
      </p:pic>
      <p:pic>
        <p:nvPicPr>
          <p:cNvPr id="8" name="Picture 7" descr="ЭКГ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2285992"/>
            <a:ext cx="2160587" cy="1943100"/>
          </a:xfrm>
          <a:prstGeom prst="rect">
            <a:avLst/>
          </a:prstGeom>
          <a:noFill/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868" y="2571744"/>
            <a:ext cx="1793875" cy="2447925"/>
          </a:xfrm>
          <a:prstGeom prst="rect">
            <a:avLst/>
          </a:prstGeom>
          <a:noFill/>
        </p:spPr>
      </p:pic>
      <p:pic>
        <p:nvPicPr>
          <p:cNvPr id="10" name="Picture 10" descr="учеба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00826" y="4357694"/>
            <a:ext cx="2305050" cy="1641475"/>
          </a:xfrm>
          <a:prstGeom prst="rect">
            <a:avLst/>
          </a:prstGeom>
          <a:noFill/>
        </p:spPr>
      </p:pic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1674813"/>
            <a:ext cx="3240088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baseline="0" dirty="0">
                <a:solidFill>
                  <a:schemeClr val="accent4"/>
                </a:solidFill>
                <a:latin typeface="Calibri" pitchFamily="34" charset="0"/>
              </a:rPr>
              <a:t>Достойная заработная плата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5903913" y="6143644"/>
            <a:ext cx="3240087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baseline="0" dirty="0">
                <a:solidFill>
                  <a:schemeClr val="accent4"/>
                </a:solidFill>
                <a:latin typeface="Calibri" pitchFamily="34" charset="0"/>
              </a:rPr>
              <a:t>Непрерывное повышение</a:t>
            </a:r>
          </a:p>
          <a:p>
            <a:pPr algn="ctr"/>
            <a:r>
              <a:rPr lang="ru-RU" sz="1600" b="1" baseline="0" dirty="0">
                <a:solidFill>
                  <a:schemeClr val="accent4"/>
                </a:solidFill>
                <a:latin typeface="Calibri" pitchFamily="34" charset="0"/>
              </a:rPr>
              <a:t> квалификации</a:t>
            </a: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903913" y="1500174"/>
            <a:ext cx="3240087" cy="720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baseline="0" dirty="0">
                <a:solidFill>
                  <a:schemeClr val="accent4"/>
                </a:solidFill>
                <a:latin typeface="Calibri" pitchFamily="34" charset="0"/>
              </a:rPr>
              <a:t>Современное медицинское </a:t>
            </a:r>
          </a:p>
          <a:p>
            <a:pPr algn="ctr"/>
            <a:r>
              <a:rPr lang="ru-RU" sz="1600" b="1" baseline="0" dirty="0">
                <a:solidFill>
                  <a:schemeClr val="accent4"/>
                </a:solidFill>
                <a:latin typeface="Calibri" pitchFamily="34" charset="0"/>
              </a:rPr>
              <a:t>оборудование</a:t>
            </a:r>
          </a:p>
          <a:p>
            <a:pPr algn="ctr"/>
            <a:r>
              <a:rPr lang="ru-RU" sz="1600" b="1" baseline="0" dirty="0">
                <a:solidFill>
                  <a:schemeClr val="accent4"/>
                </a:solidFill>
                <a:latin typeface="Calibri" pitchFamily="34" charset="0"/>
              </a:rPr>
              <a:t>и лекарственные средства</a:t>
            </a: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0" y="5429264"/>
            <a:ext cx="3419475" cy="936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baseline="0" dirty="0">
                <a:solidFill>
                  <a:schemeClr val="accent4"/>
                </a:solidFill>
                <a:latin typeface="Calibri" pitchFamily="34" charset="0"/>
              </a:rPr>
              <a:t>   Оснащение </a:t>
            </a:r>
          </a:p>
          <a:p>
            <a:pPr algn="ctr"/>
            <a:r>
              <a:rPr lang="ru-RU" sz="1600" b="1" baseline="0" dirty="0">
                <a:solidFill>
                  <a:schemeClr val="accent4"/>
                </a:solidFill>
                <a:latin typeface="Calibri" pitchFamily="34" charset="0"/>
              </a:rPr>
              <a:t>санитарного автотранспорта</a:t>
            </a:r>
          </a:p>
          <a:p>
            <a:pPr algn="ctr"/>
            <a:r>
              <a:rPr lang="ru-RU" sz="1600" b="1" baseline="0" dirty="0">
                <a:solidFill>
                  <a:schemeClr val="accent4"/>
                </a:solidFill>
                <a:latin typeface="Calibri" pitchFamily="34" charset="0"/>
              </a:rPr>
              <a:t> необходимым оборудованием </a:t>
            </a: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3457575" y="5059363"/>
            <a:ext cx="2232025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baseline="0">
                <a:solidFill>
                  <a:schemeClr val="accent4"/>
                </a:solidFill>
                <a:latin typeface="Calibri" pitchFamily="34" charset="0"/>
              </a:rPr>
              <a:t>Участковый врач</a:t>
            </a:r>
          </a:p>
        </p:txBody>
      </p:sp>
      <p:sp>
        <p:nvSpPr>
          <p:cNvPr id="16" name="Line 17"/>
          <p:cNvSpPr>
            <a:spLocks noChangeShapeType="1"/>
          </p:cNvSpPr>
          <p:nvPr/>
        </p:nvSpPr>
        <p:spPr bwMode="auto">
          <a:xfrm flipH="1">
            <a:off x="2808288" y="1314450"/>
            <a:ext cx="792162" cy="295275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>
            <a:off x="4537075" y="1314450"/>
            <a:ext cx="0" cy="1152525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>
            <a:off x="5543550" y="1314450"/>
            <a:ext cx="865188" cy="3240088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 flipH="1">
            <a:off x="1584325" y="1243013"/>
            <a:ext cx="1081088" cy="4318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6429388" y="1285860"/>
            <a:ext cx="1008062" cy="2159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500034" y="514330"/>
            <a:ext cx="8207375" cy="2143140"/>
          </a:xfrm>
          <a:prstGeom prst="downArrowCallout">
            <a:avLst>
              <a:gd name="adj1" fmla="val 98214"/>
              <a:gd name="adj2" fmla="val 98214"/>
              <a:gd name="adj3" fmla="val 16667"/>
              <a:gd name="adj4" fmla="val 66667"/>
            </a:avLst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shade val="40000"/>
                  <a:invGamma/>
                </a:srgbClr>
              </a:gs>
            </a:gsLst>
            <a:path path="rect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 </a:t>
            </a: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Среднемесячная номинальная  начисленная </a:t>
            </a:r>
          </a:p>
          <a:p>
            <a:pPr algn="ctr">
              <a:defRPr/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заработная плата в здравоохранении</a:t>
            </a:r>
          </a:p>
          <a:p>
            <a:pPr algn="ctr">
              <a:defRPr/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значительно отстает</a:t>
            </a:r>
          </a:p>
          <a:p>
            <a:pPr algn="ctr">
              <a:defRPr/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от обрабатывающих производств </a:t>
            </a:r>
          </a:p>
          <a:p>
            <a:pPr algn="ctr">
              <a:defRPr/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Тамбовской области</a:t>
            </a: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7170" name="Диаграмма 7"/>
          <p:cNvGraphicFramePr>
            <a:graphicFrameLocks/>
          </p:cNvGraphicFramePr>
          <p:nvPr/>
        </p:nvGraphicFramePr>
        <p:xfrm>
          <a:off x="571472" y="2786058"/>
          <a:ext cx="8178800" cy="3636963"/>
        </p:xfrm>
        <a:graphic>
          <a:graphicData uri="http://schemas.openxmlformats.org/presentationml/2006/ole">
            <p:oleObj spid="_x0000_s16386" name="Worksheet" r:id="rId3" imgW="8162852" imgH="3705284" progId="Excel.Sheet.8">
              <p:embed/>
            </p:oleObj>
          </a:graphicData>
        </a:graphic>
      </p:graphicFrame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4" name="AutoShape 12"/>
          <p:cNvSpPr>
            <a:spLocks noChangeArrowheads="1"/>
          </p:cNvSpPr>
          <p:nvPr/>
        </p:nvSpPr>
        <p:spPr bwMode="auto">
          <a:xfrm>
            <a:off x="428596" y="1071546"/>
            <a:ext cx="8207375" cy="2089150"/>
          </a:xfrm>
          <a:prstGeom prst="downArrowCallout">
            <a:avLst>
              <a:gd name="adj1" fmla="val 98214"/>
              <a:gd name="adj2" fmla="val 98214"/>
              <a:gd name="adj3" fmla="val 16667"/>
              <a:gd name="adj4" fmla="val 66667"/>
            </a:avLst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shade val="40000"/>
                  <a:invGamma/>
                </a:srgbClr>
              </a:gs>
            </a:gsLst>
            <a:path path="rect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65" name="Rectangle 13"/>
          <p:cNvSpPr>
            <a:spLocks noGrp="1" noChangeArrowheads="1"/>
          </p:cNvSpPr>
          <p:nvPr>
            <p:ph type="title"/>
          </p:nvPr>
        </p:nvSpPr>
        <p:spPr>
          <a:xfrm>
            <a:off x="2000232" y="1142984"/>
            <a:ext cx="5443550" cy="1143000"/>
          </a:xfrm>
          <a:noFill/>
          <a:ln/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Требование Профсоюза</a:t>
            </a:r>
          </a:p>
        </p:txBody>
      </p:sp>
      <p:pic>
        <p:nvPicPr>
          <p:cNvPr id="49166" name="Picture 14" descr="Эмблема-Профсоюза"/>
          <p:cNvPicPr>
            <a:picLocks noChangeAspect="1" noChangeArrowheads="1"/>
          </p:cNvPicPr>
          <p:nvPr/>
        </p:nvPicPr>
        <p:blipFill>
          <a:blip r:embed="rId2" cstate="print">
            <a:lum bright="6000" contrast="30000"/>
          </a:blip>
          <a:srcRect/>
          <a:stretch>
            <a:fillRect/>
          </a:stretch>
        </p:blipFill>
        <p:spPr bwMode="auto">
          <a:xfrm>
            <a:off x="4000496" y="2428868"/>
            <a:ext cx="1079500" cy="54451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57224" y="3005673"/>
            <a:ext cx="72866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FontTx/>
              <a:buNone/>
            </a:pPr>
            <a:r>
              <a:rPr lang="ru-RU" sz="48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Минимальные гарантии </a:t>
            </a:r>
          </a:p>
          <a:p>
            <a:pPr marL="0" indent="0" algn="ctr">
              <a:buFontTx/>
              <a:buNone/>
            </a:pPr>
            <a:r>
              <a:rPr lang="ru-RU" sz="48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 структуре и размерам оплаты труда должны быть обеспечены Государством!</a:t>
            </a:r>
            <a:endParaRPr lang="ru-RU" sz="48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4" grpId="0" animBg="1"/>
      <p:bldP spid="4916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47633" y="1509699"/>
          <a:ext cx="8572500" cy="5214960"/>
        </p:xfrm>
        <a:graphic>
          <a:graphicData uri="http://schemas.openxmlformats.org/drawingml/2006/table">
            <a:tbl>
              <a:tblPr/>
              <a:tblGrid>
                <a:gridCol w="2928938"/>
                <a:gridCol w="1214437"/>
                <a:gridCol w="1214438"/>
                <a:gridCol w="1214437"/>
                <a:gridCol w="1214438"/>
                <a:gridCol w="785812"/>
              </a:tblGrid>
              <a:tr h="7318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Наименование ПКГ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Численность на 01.10.2008 (чел.)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Средняя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з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пл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на 1 физ. лицо 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Численность на 01.10.2009 (чел.)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Средняя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з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пл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на 1 физ. лицо 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Рост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0D1"/>
                    </a:solidFill>
                  </a:tcPr>
                </a:tc>
              </a:tr>
              <a:tr h="3864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5882"/>
                      </a:schemeClr>
                    </a:solidFill>
                  </a:tcPr>
                </a:tc>
              </a:tr>
              <a:tr h="822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Врачи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3570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14830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3495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15925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107,4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0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Средний медицинский персонал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10633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7549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10466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7905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104,7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1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Младший медицинский персонал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5949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3854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5778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4775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123,9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1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Административно-хозяйственный персонал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5581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6166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5434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7036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114,1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1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25753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7405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25173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8113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109,6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800" b="0">
              <a:latin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0"/>
            <a:ext cx="80010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СВЕДЕНИЯ  О  СРЕДНЕЙ  ЗАРАБОТНОЙ  ПЛАТЕ  РАБОТНИКОВ УЧРЕЖДЕНИЙ  ЗДРАВООХРАНЕНИЯ   (НА  1  ОКТЯБРЯ  2008,  2009  г.г.)</a:t>
            </a:r>
            <a:endParaRPr lang="ru-RU" sz="2800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800" b="0">
              <a:latin typeface="Arial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19" y="1500174"/>
          <a:ext cx="8501123" cy="4857785"/>
        </p:xfrm>
        <a:graphic>
          <a:graphicData uri="http://schemas.openxmlformats.org/drawingml/2006/table">
            <a:tbl>
              <a:tblPr/>
              <a:tblGrid>
                <a:gridCol w="446534"/>
                <a:gridCol w="2171546"/>
                <a:gridCol w="963529"/>
                <a:gridCol w="967773"/>
                <a:gridCol w="1083227"/>
                <a:gridCol w="967773"/>
                <a:gridCol w="967773"/>
                <a:gridCol w="932968"/>
              </a:tblGrid>
              <a:tr h="5959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№№</a:t>
                      </a:r>
                      <a:endParaRPr lang="ru-RU" sz="1200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Категории  /Годы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2003</a:t>
                      </a:r>
                      <a:endParaRPr lang="ru-RU" sz="24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2004</a:t>
                      </a:r>
                      <a:endParaRPr lang="ru-RU" sz="24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2005</a:t>
                      </a:r>
                      <a:endParaRPr lang="ru-RU" sz="24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2006</a:t>
                      </a:r>
                      <a:endParaRPr lang="ru-RU" sz="24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2007</a:t>
                      </a:r>
                      <a:endParaRPr lang="ru-RU" sz="24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2008 </a:t>
                      </a:r>
                      <a:endParaRPr lang="ru-RU" sz="24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97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Врачи – всего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на 10 тыс. </a:t>
                      </a:r>
                      <a:r>
                        <a:rPr lang="ru-RU" sz="20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населения</a:t>
                      </a:r>
                      <a:r>
                        <a:rPr lang="en-US" sz="20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20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чел),</a:t>
                      </a:r>
                      <a:r>
                        <a:rPr lang="ru-RU" sz="2000" b="1" baseline="0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b="1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обеспеченность </a:t>
                      </a:r>
                      <a:endParaRPr lang="en-US" sz="2000" b="1" baseline="0" dirty="0" smtClean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(в чел.)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3453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29,8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3409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29,8</a:t>
                      </a: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3331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29,5</a:t>
                      </a: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3305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29,6</a:t>
                      </a: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3235</a:t>
                      </a:r>
                      <a:endParaRPr lang="ru-RU" sz="24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29,3</a:t>
                      </a: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3196</a:t>
                      </a:r>
                      <a:endParaRPr lang="ru-RU" sz="24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28,9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Средние </a:t>
                      </a: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медицинские работники – всего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на 10 тыс. </a:t>
                      </a:r>
                      <a:r>
                        <a:rPr lang="ru-RU" sz="20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населения</a:t>
                      </a:r>
                      <a:r>
                        <a:rPr lang="en-US" sz="20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20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чел),</a:t>
                      </a:r>
                      <a:r>
                        <a:rPr lang="ru-RU" sz="2000" b="1" baseline="0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обеспеченность    </a:t>
                      </a:r>
                      <a:endParaRPr lang="en-US" sz="2000" b="1" baseline="0" dirty="0" smtClean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(в чел.)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11410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98,5</a:t>
                      </a: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11230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98,1</a:t>
                      </a: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11018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97,5</a:t>
                      </a: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10896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97,5</a:t>
                      </a: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10618</a:t>
                      </a:r>
                      <a:endParaRPr lang="ru-RU" sz="24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96,0</a:t>
                      </a:r>
                    </a:p>
                  </a:txBody>
                  <a:tcPr marL="65863" marR="658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b="1" dirty="0" smtClean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10527</a:t>
                      </a:r>
                      <a:endParaRPr lang="ru-RU" sz="2400" b="1" dirty="0">
                        <a:solidFill>
                          <a:schemeClr val="accent4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95,2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571604" y="214290"/>
            <a:ext cx="62151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</a:rPr>
              <a:t>Обеспеченность медицинскими кадрами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14480" y="357166"/>
            <a:ext cx="6429420" cy="571504"/>
          </a:xfrm>
          <a:noFill/>
        </p:spPr>
        <p:txBody>
          <a:bodyPr/>
          <a:lstStyle/>
          <a:p>
            <a:pPr lvl="0"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</a:rPr>
              <a:t>Движение врачебных кадров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33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800" b="0">
              <a:latin typeface="Arial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428736"/>
          <a:ext cx="8643997" cy="4429157"/>
        </p:xfrm>
        <a:graphic>
          <a:graphicData uri="http://schemas.openxmlformats.org/drawingml/2006/table">
            <a:tbl>
              <a:tblPr/>
              <a:tblGrid>
                <a:gridCol w="423824"/>
                <a:gridCol w="1448206"/>
                <a:gridCol w="1186876"/>
                <a:gridCol w="1155936"/>
                <a:gridCol w="1143008"/>
                <a:gridCol w="1143008"/>
                <a:gridCol w="1071570"/>
                <a:gridCol w="1071569"/>
              </a:tblGrid>
              <a:tr h="14578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 smtClean="0">
                          <a:latin typeface="Times New Roman"/>
                          <a:ea typeface="Times New Roman"/>
                          <a:cs typeface="Times New Roman"/>
                        </a:rPr>
                        <a:t>№№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Врачей/По годам</a:t>
                      </a:r>
                      <a:r>
                        <a:rPr lang="ru-RU" sz="18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2003 г.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2004 г.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2005 г.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2006 г.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2007 г.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spc="-5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spc="-5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 smtClean="0">
                          <a:latin typeface="Times New Roman"/>
                          <a:ea typeface="Times New Roman"/>
                          <a:cs typeface="Times New Roman"/>
                        </a:rPr>
                        <a:t>2008 г.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spc="-5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5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spc="-5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0" spc="-5" dirty="0">
                          <a:latin typeface="Times New Roman"/>
                          <a:ea typeface="Times New Roman"/>
                          <a:cs typeface="Times New Roman"/>
                        </a:rPr>
                        <a:t>Прибыло </a:t>
                      </a:r>
                      <a:r>
                        <a:rPr lang="ru-RU" sz="1800" b="1" i="0" spc="-5" dirty="0" smtClean="0"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i="0" spc="-5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8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latin typeface="Times New Roman"/>
                          <a:ea typeface="Times New Roman"/>
                          <a:cs typeface="Times New Roman"/>
                        </a:rPr>
                        <a:t>121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latin typeface="Times New Roman"/>
                          <a:ea typeface="Times New Roman"/>
                          <a:cs typeface="Times New Roman"/>
                        </a:rPr>
                        <a:t>118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latin typeface="Times New Roman"/>
                          <a:ea typeface="Times New Roman"/>
                          <a:cs typeface="Times New Roman"/>
                        </a:rPr>
                        <a:t>129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latin typeface="Times New Roman"/>
                          <a:ea typeface="Times New Roman"/>
                          <a:cs typeface="Times New Roman"/>
                        </a:rPr>
                        <a:t>108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spc="-5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 smtClean="0">
                          <a:latin typeface="Times New Roman"/>
                          <a:ea typeface="Times New Roman"/>
                          <a:cs typeface="Times New Roman"/>
                        </a:rPr>
                        <a:t>138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52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spc="-5" dirty="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0" spc="-5" dirty="0">
                          <a:latin typeface="Times New Roman"/>
                          <a:ea typeface="Times New Roman"/>
                          <a:cs typeface="Times New Roman"/>
                        </a:rPr>
                        <a:t>Выбыло - всего</a:t>
                      </a:r>
                      <a:endParaRPr lang="ru-RU" sz="18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latin typeface="Times New Roman"/>
                          <a:ea typeface="Times New Roman"/>
                          <a:cs typeface="Times New Roman"/>
                        </a:rPr>
                        <a:t>141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>
                          <a:latin typeface="Times New Roman"/>
                          <a:ea typeface="Times New Roman"/>
                          <a:cs typeface="Times New Roman"/>
                        </a:rPr>
                        <a:t>129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>
                          <a:latin typeface="Times New Roman"/>
                          <a:ea typeface="Times New Roman"/>
                          <a:cs typeface="Times New Roman"/>
                        </a:rPr>
                        <a:t>196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latin typeface="Times New Roman"/>
                          <a:ea typeface="Times New Roman"/>
                          <a:cs typeface="Times New Roman"/>
                        </a:rPr>
                        <a:t>155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latin typeface="Times New Roman"/>
                          <a:ea typeface="Times New Roman"/>
                          <a:cs typeface="Times New Roman"/>
                        </a:rPr>
                        <a:t>178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spc="-5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 smtClean="0">
                          <a:latin typeface="Times New Roman"/>
                          <a:ea typeface="Times New Roman"/>
                          <a:cs typeface="Times New Roman"/>
                        </a:rPr>
                        <a:t>177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1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0" spc="-5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Прирост</a:t>
                      </a:r>
                      <a:endParaRPr lang="ru-RU" sz="1800" b="1" i="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-20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-44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-78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-26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-70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spc="-5" dirty="0" smtClean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pc="-5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800" b="1" spc="-5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87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16" y="285728"/>
            <a:ext cx="8429684" cy="71438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Основные причины текучести врачебных кадров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000107"/>
          <a:ext cx="8650289" cy="5715039"/>
        </p:xfrm>
        <a:graphic>
          <a:graphicData uri="http://schemas.openxmlformats.org/drawingml/2006/table">
            <a:tbl>
              <a:tblPr/>
              <a:tblGrid>
                <a:gridCol w="428628"/>
                <a:gridCol w="2786082"/>
                <a:gridCol w="857256"/>
                <a:gridCol w="928694"/>
                <a:gridCol w="928694"/>
                <a:gridCol w="928694"/>
                <a:gridCol w="928694"/>
                <a:gridCol w="863547"/>
              </a:tblGrid>
              <a:tr h="683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№№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2003г.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2004г.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2005г.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2006 г.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2007 г.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2008г.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9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Перемена места жительства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34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46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36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38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43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7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Выход на пенсию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34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37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34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27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38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58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Уволены по собственному желанию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17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43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18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4.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Смерть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5.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Переход в другое ведомство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49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26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25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6.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Группа инвалидности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9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7.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Поступление в клиническую ординатуру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8.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Занятие коммерческой деятельностью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16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18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9.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spc="-15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/>
                        </a:rPr>
                        <a:t>Прочие (выезд за границу, статьи и др.</a:t>
                      </a:r>
                      <a:endParaRPr lang="ru-RU" sz="1600" b="1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ВСЕГО: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141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129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196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155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178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177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857356" y="357166"/>
            <a:ext cx="6746893" cy="954072"/>
          </a:xfrm>
          <a:noFill/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Меры социальной поддержки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285860"/>
            <a:ext cx="8678892" cy="541180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Char char="•"/>
              <a:defRPr/>
            </a:pPr>
            <a:endParaRPr lang="ru-RU" sz="2000" dirty="0" smtClean="0">
              <a:latin typeface="Arial" charset="0"/>
            </a:endParaRP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Tx/>
              <a:buChar char="•"/>
              <a:defRPr/>
            </a:pPr>
            <a:r>
              <a:rPr lang="ru-RU" sz="2400" dirty="0" smtClean="0">
                <a:latin typeface="Calibri" pitchFamily="34" charset="0"/>
              </a:rPr>
              <a:t>Законом Тамбовской области от 31 марта 2006 г.  «О мерах социальной поддержки отдельных категорий граждан, работающих в сельской местности и рабочих поселках на территории Тамбовской области» </a:t>
            </a:r>
            <a:r>
              <a:rPr lang="en-US" sz="2400" dirty="0" smtClean="0">
                <a:latin typeface="Calibri" pitchFamily="34" charset="0"/>
              </a:rPr>
              <a:t>(</a:t>
            </a:r>
            <a:r>
              <a:rPr lang="ru-RU" sz="2400" dirty="0" smtClean="0">
                <a:latin typeface="Calibri" pitchFamily="34" charset="0"/>
              </a:rPr>
              <a:t>с изменениями от 04.07.07г., 30.01.2008г.,18.12.2008г.) предусматривается предоставление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ru-RU" sz="2400" dirty="0" smtClean="0">
                <a:latin typeface="Calibri" pitchFamily="34" charset="0"/>
              </a:rPr>
              <a:t>мер социальной поддержки в целях компенсации расходов по оплате жилого помещения и коммунальных услуг работникам здравоохранения, работающих в сельской местности и рабочих поселках, в форме ежегодной денежной выплаты.</a:t>
            </a:r>
            <a:endParaRPr lang="en-US" sz="2400" dirty="0" smtClean="0">
              <a:latin typeface="Calibri" pitchFamily="34" charset="0"/>
            </a:endParaRP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ru-RU" sz="2400" dirty="0" smtClean="0">
              <a:latin typeface="Calibri" pitchFamily="34" charset="0"/>
            </a:endParaRP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Tx/>
              <a:buChar char="•"/>
              <a:defRPr/>
            </a:pPr>
            <a:r>
              <a:rPr lang="ru-RU" sz="2400" dirty="0" smtClean="0">
                <a:latin typeface="Calibri" pitchFamily="34" charset="0"/>
              </a:rPr>
              <a:t>Размер ежегодной выплаты на обеспечение мер социальной поддержки составлял 2640 рублей в 2008 году на одного получателя, 3168 рублей в 2009 году и он подлежит индексации на коэффициент роста тарифов на услуги ЖКХ на очередной год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ru-RU" sz="2000" b="1" dirty="0" smtClean="0"/>
          </a:p>
        </p:txBody>
      </p:sp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81350"/>
            <a:ext cx="8229600" cy="3343275"/>
          </a:xfrm>
          <a:noFill/>
          <a:ln w="19050">
            <a:noFill/>
          </a:ln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Ни одна реформа в отрасли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не может быть успешной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без обеспечения заинтересованности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медицинских работников,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повышения их социального статуса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и престижности профессии</a:t>
            </a:r>
          </a:p>
        </p:txBody>
      </p:sp>
      <p:sp>
        <p:nvSpPr>
          <p:cNvPr id="66564" name="AutoShape 4"/>
          <p:cNvSpPr>
            <a:spLocks noChangeArrowheads="1"/>
          </p:cNvSpPr>
          <p:nvPr/>
        </p:nvSpPr>
        <p:spPr bwMode="auto">
          <a:xfrm>
            <a:off x="500034" y="969946"/>
            <a:ext cx="8207375" cy="2089150"/>
          </a:xfrm>
          <a:prstGeom prst="downArrowCallout">
            <a:avLst>
              <a:gd name="adj1" fmla="val 98214"/>
              <a:gd name="adj2" fmla="val 98214"/>
              <a:gd name="adj3" fmla="val 16667"/>
              <a:gd name="adj4" fmla="val 66667"/>
            </a:avLst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shade val="40000"/>
                  <a:invGamma/>
                </a:srgbClr>
              </a:gs>
            </a:gsLst>
            <a:path path="rect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500034" y="1071546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4400" b="1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Позиция Профсоюза</a:t>
            </a:r>
          </a:p>
        </p:txBody>
      </p:sp>
      <p:pic>
        <p:nvPicPr>
          <p:cNvPr id="66566" name="Picture 6" descr="Эмблема-Профсоюза"/>
          <p:cNvPicPr>
            <a:picLocks noChangeAspect="1" noChangeArrowheads="1"/>
          </p:cNvPicPr>
          <p:nvPr/>
        </p:nvPicPr>
        <p:blipFill>
          <a:blip r:embed="rId2" cstate="print">
            <a:lum bright="6000" contrast="30000"/>
          </a:blip>
          <a:srcRect/>
          <a:stretch>
            <a:fillRect/>
          </a:stretch>
        </p:blipFill>
        <p:spPr bwMode="auto">
          <a:xfrm>
            <a:off x="4098896" y="2222484"/>
            <a:ext cx="1079500" cy="544512"/>
          </a:xfrm>
          <a:prstGeom prst="rect">
            <a:avLst/>
          </a:prstGeom>
          <a:noFill/>
        </p:spPr>
      </p:pic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2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  <p:bldP spid="66564" grpId="0" animBg="1"/>
      <p:bldP spid="665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715436" cy="1000132"/>
          </a:xfrm>
          <a:noFill/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Членами профсоюза работников здравоохранения РФ в Тамбовской области являются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214422"/>
          <a:ext cx="885831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7" descr="Эмблема-Профсоюза"/>
          <p:cNvPicPr>
            <a:picLocks noChangeAspect="1" noChangeArrowheads="1"/>
          </p:cNvPicPr>
          <p:nvPr/>
        </p:nvPicPr>
        <p:blipFill>
          <a:blip r:embed="rId6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427537" y="2701932"/>
            <a:ext cx="4038600" cy="865187"/>
          </a:xfrm>
          <a:solidFill>
            <a:schemeClr val="tx2">
              <a:lumMod val="20000"/>
              <a:lumOff val="80000"/>
            </a:schemeClr>
          </a:solidFill>
          <a:ln w="38100" cmpd="dbl">
            <a:solidFill>
              <a:srgbClr val="FF0000"/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1800" b="1" dirty="0" smtClean="0">
                <a:solidFill>
                  <a:schemeClr val="accent2"/>
                </a:solidFill>
                <a:latin typeface="Calibri" pitchFamily="34" charset="0"/>
              </a:rPr>
              <a:t>Первичные организации Профсоюза, имеющие статус юридического лица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5287" y="2701932"/>
            <a:ext cx="3816350" cy="865187"/>
          </a:xfrm>
          <a:solidFill>
            <a:schemeClr val="accent1">
              <a:lumMod val="40000"/>
              <a:lumOff val="60000"/>
            </a:schemeClr>
          </a:solidFill>
          <a:ln w="38100" cmpd="dbl">
            <a:solidFill>
              <a:schemeClr val="accent2"/>
            </a:solidFill>
          </a:ln>
        </p:spPr>
        <p:txBody>
          <a:bodyPr rtlCol="0">
            <a:normAutofit lnSpcReduction="10000"/>
          </a:bodyPr>
          <a:lstStyle/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1800" b="1" dirty="0" smtClean="0">
                <a:solidFill>
                  <a:schemeClr val="accent2"/>
                </a:solidFill>
                <a:latin typeface="Calibri" pitchFamily="34" charset="0"/>
              </a:rPr>
              <a:t>Первичные организации Профсоюза, находящиеся на централизованном финансовом обслуживании </a:t>
            </a:r>
            <a:endParaRPr lang="ru-RU" sz="1800" dirty="0" smtClean="0">
              <a:latin typeface="Calibri" pitchFamily="34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800" dirty="0" smtClean="0">
              <a:latin typeface="Calibri" pitchFamily="34" charset="0"/>
            </a:endParaRPr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 flipH="1">
            <a:off x="2285984" y="2143116"/>
            <a:ext cx="571500" cy="423863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17" name="Line 6"/>
          <p:cNvSpPr>
            <a:spLocks noChangeShapeType="1"/>
          </p:cNvSpPr>
          <p:nvPr/>
        </p:nvSpPr>
        <p:spPr bwMode="auto">
          <a:xfrm>
            <a:off x="5715008" y="2143116"/>
            <a:ext cx="722312" cy="42703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4919" name="Text Box 7"/>
          <p:cNvSpPr txBox="1">
            <a:spLocks noChangeArrowheads="1"/>
          </p:cNvSpPr>
          <p:nvPr/>
        </p:nvSpPr>
        <p:spPr bwMode="auto">
          <a:xfrm>
            <a:off x="539749" y="5799144"/>
            <a:ext cx="3313113" cy="369888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mpd="dbl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dirty="0">
                <a:solidFill>
                  <a:schemeClr val="accent3"/>
                </a:solidFill>
                <a:latin typeface="Calibri" pitchFamily="34" charset="0"/>
              </a:rPr>
              <a:t>42</a:t>
            </a:r>
            <a:r>
              <a:rPr lang="ru-RU" dirty="0">
                <a:solidFill>
                  <a:schemeClr val="accent3"/>
                </a:solidFill>
                <a:latin typeface="Calibri" pitchFamily="34" charset="0"/>
              </a:rPr>
              <a:t>3</a:t>
            </a:r>
            <a:r>
              <a:rPr lang="en-US" dirty="0">
                <a:solidFill>
                  <a:schemeClr val="accent3"/>
                </a:solidFill>
                <a:latin typeface="Calibri" pitchFamily="34" charset="0"/>
              </a:rPr>
              <a:t>8</a:t>
            </a:r>
            <a:r>
              <a:rPr lang="ru-RU" dirty="0">
                <a:solidFill>
                  <a:schemeClr val="accent3"/>
                </a:solidFill>
                <a:latin typeface="Calibri" pitchFamily="34" charset="0"/>
              </a:rPr>
              <a:t> членов Профсоюза</a:t>
            </a:r>
          </a:p>
        </p:txBody>
      </p:sp>
      <p:sp>
        <p:nvSpPr>
          <p:cNvPr id="294920" name="Rectangle 8"/>
          <p:cNvSpPr>
            <a:spLocks noChangeArrowheads="1"/>
          </p:cNvSpPr>
          <p:nvPr/>
        </p:nvSpPr>
        <p:spPr bwMode="auto">
          <a:xfrm>
            <a:off x="395287" y="4357694"/>
            <a:ext cx="374491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mpd="dbl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accent2"/>
                </a:solidFill>
                <a:latin typeface="Calibri" pitchFamily="34" charset="0"/>
              </a:rPr>
              <a:t>36 первичных организаций Профсоюза</a:t>
            </a:r>
          </a:p>
        </p:txBody>
      </p:sp>
      <p:sp>
        <p:nvSpPr>
          <p:cNvPr id="294921" name="Rectangle 9"/>
          <p:cNvSpPr>
            <a:spLocks noChangeArrowheads="1"/>
          </p:cNvSpPr>
          <p:nvPr/>
        </p:nvSpPr>
        <p:spPr bwMode="auto">
          <a:xfrm>
            <a:off x="4500562" y="4357694"/>
            <a:ext cx="3887787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 cmpd="dbl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accent2"/>
                </a:solidFill>
                <a:latin typeface="Calibri" pitchFamily="34" charset="0"/>
              </a:rPr>
              <a:t>63 первичных организаций Профсоюза</a:t>
            </a:r>
          </a:p>
        </p:txBody>
      </p:sp>
      <p:sp>
        <p:nvSpPr>
          <p:cNvPr id="294922" name="Text Box 10"/>
          <p:cNvSpPr txBox="1">
            <a:spLocks noChangeArrowheads="1"/>
          </p:cNvSpPr>
          <p:nvPr/>
        </p:nvSpPr>
        <p:spPr bwMode="auto">
          <a:xfrm>
            <a:off x="4716462" y="5799144"/>
            <a:ext cx="3313112" cy="3698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 cmpd="dbl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dirty="0">
                <a:solidFill>
                  <a:schemeClr val="accent2"/>
                </a:solidFill>
                <a:latin typeface="Calibri" pitchFamily="34" charset="0"/>
              </a:rPr>
              <a:t>161</a:t>
            </a:r>
            <a:r>
              <a:rPr lang="ru-RU" dirty="0">
                <a:solidFill>
                  <a:schemeClr val="accent2"/>
                </a:solidFill>
                <a:latin typeface="Calibri" pitchFamily="34" charset="0"/>
              </a:rPr>
              <a:t>41 членов Профсоюза</a:t>
            </a:r>
          </a:p>
        </p:txBody>
      </p:sp>
      <p:sp>
        <p:nvSpPr>
          <p:cNvPr id="13322" name="Line 11"/>
          <p:cNvSpPr>
            <a:spLocks noChangeShapeType="1"/>
          </p:cNvSpPr>
          <p:nvPr/>
        </p:nvSpPr>
        <p:spPr bwMode="auto">
          <a:xfrm flipH="1">
            <a:off x="2195512" y="3638557"/>
            <a:ext cx="0" cy="719137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23" name="Line 12"/>
          <p:cNvSpPr>
            <a:spLocks noChangeShapeType="1"/>
          </p:cNvSpPr>
          <p:nvPr/>
        </p:nvSpPr>
        <p:spPr bwMode="auto">
          <a:xfrm flipH="1">
            <a:off x="2195512" y="5078419"/>
            <a:ext cx="0" cy="71913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 flipH="1">
            <a:off x="6443662" y="3638557"/>
            <a:ext cx="0" cy="646112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25" name="Line 14"/>
          <p:cNvSpPr>
            <a:spLocks noChangeShapeType="1"/>
          </p:cNvSpPr>
          <p:nvPr/>
        </p:nvSpPr>
        <p:spPr bwMode="auto">
          <a:xfrm flipH="1">
            <a:off x="6443662" y="5078419"/>
            <a:ext cx="0" cy="71913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1857388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СТРУКТУРА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Тамбовская областная </a:t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организация Профсоюза объединяет </a:t>
            </a:r>
          </a:p>
        </p:txBody>
      </p:sp>
      <p:pic>
        <p:nvPicPr>
          <p:cNvPr id="15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8786813" cy="2071688"/>
          </a:xfrm>
          <a:noFill/>
        </p:spPr>
        <p:txBody>
          <a:bodyPr/>
          <a:lstStyle/>
          <a:p>
            <a:pPr algn="just"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Всего в 99 первичных профсоюзных организациях, находящихся на обслуживании в областной организации Профсоюза состоит на учете 20379 членов Профсоюза из которых: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42875" y="2786063"/>
            <a:ext cx="4572000" cy="3286125"/>
          </a:xfrm>
        </p:spPr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chemeClr val="accent4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19061 – работающие;</a:t>
            </a:r>
          </a:p>
          <a:p>
            <a:pPr>
              <a:defRPr/>
            </a:pPr>
            <a:r>
              <a:rPr lang="ru-RU" b="1" i="1" dirty="0" smtClean="0">
                <a:solidFill>
                  <a:schemeClr val="accent4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958 – студенты </a:t>
            </a:r>
            <a:r>
              <a:rPr lang="ru-RU" b="1" i="1" dirty="0" err="1" smtClean="0">
                <a:solidFill>
                  <a:schemeClr val="accent4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ССУЗов</a:t>
            </a:r>
            <a:r>
              <a:rPr lang="ru-RU" b="1" i="1" dirty="0" smtClean="0">
                <a:solidFill>
                  <a:schemeClr val="accent4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;</a:t>
            </a:r>
          </a:p>
          <a:p>
            <a:pPr>
              <a:defRPr/>
            </a:pPr>
            <a:r>
              <a:rPr lang="ru-RU" b="1" i="1" dirty="0" smtClean="0">
                <a:solidFill>
                  <a:schemeClr val="accent4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360 – неработающие пенсионеры</a:t>
            </a:r>
            <a:endParaRPr lang="ru-RU" b="1" i="1" dirty="0">
              <a:solidFill>
                <a:schemeClr val="accent4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4340" name="Picture 2" descr="D:\диск Д\мультимедиа\фото\Фото с 01.10.2008г\P10301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86314" y="2500306"/>
            <a:ext cx="4229100" cy="3357563"/>
          </a:xfr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" y="171450"/>
            <a:ext cx="9144000" cy="1143000"/>
          </a:xfrm>
          <a:noFill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Динамика профсоюзного членства </a:t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среди работающих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307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5563" y="1306513"/>
          <a:ext cx="9053512" cy="5576887"/>
        </p:xfrm>
        <a:graphic>
          <a:graphicData uri="http://schemas.openxmlformats.org/presentationml/2006/ole">
            <p:oleObj spid="_x0000_s17410" name="Worksheet" r:id="rId3" imgW="9144000" imgH="5638665" progId="Excel.Sheet.8">
              <p:embed/>
            </p:oleObj>
          </a:graphicData>
        </a:graphic>
      </p:graphicFrame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4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36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115888"/>
            <a:ext cx="8229600" cy="1143000"/>
          </a:xfrm>
          <a:noFill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Охват профсоюзным членством среди работающих 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в Тамбовской областной организации Профсоюза</a:t>
            </a:r>
          </a:p>
        </p:txBody>
      </p:sp>
      <p:graphicFrame>
        <p:nvGraphicFramePr>
          <p:cNvPr id="2050" name="Object 8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578100" y="1289050"/>
          <a:ext cx="6565900" cy="2384425"/>
        </p:xfrm>
        <a:graphic>
          <a:graphicData uri="http://schemas.openxmlformats.org/presentationml/2006/ole">
            <p:oleObj spid="_x0000_s18434" name="Worksheet" r:id="rId4" imgW="5324322" imgH="1933742" progId="Excel.Sheet.8">
              <p:embed/>
            </p:oleObj>
          </a:graphicData>
        </a:graphic>
      </p:graphicFrame>
      <p:graphicFrame>
        <p:nvGraphicFramePr>
          <p:cNvPr id="271364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322263" y="3716338"/>
          <a:ext cx="2944812" cy="2952750"/>
        </p:xfrm>
        <a:graphic>
          <a:graphicData uri="http://schemas.openxmlformats.org/presentationml/2006/ole">
            <p:oleObj spid="_x0000_s18435" name="Фотография Photo Editor" r:id="rId5" imgW="3801006" imgH="3809524" progId="">
              <p:embed/>
            </p:oleObj>
          </a:graphicData>
        </a:graphic>
      </p:graphicFrame>
      <p:sp>
        <p:nvSpPr>
          <p:cNvPr id="2053" name="AutoShape 5" descr="normal_DSC01617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054" name="AutoShape 6" descr="normal_PS012020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055" name="AutoShape 7" descr="normal_DSC08199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4643438" y="4941888"/>
            <a:ext cx="3744912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3357554" y="5214950"/>
            <a:ext cx="56880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4"/>
                </a:solidFill>
                <a:latin typeface="Calibri" pitchFamily="34" charset="0"/>
              </a:rPr>
              <a:t>18973 членов Профсоюза работают в учреждениях и организациях, 88 чл</a:t>
            </a:r>
            <a:r>
              <a:rPr lang="ru-RU" b="1" i="1" dirty="0">
                <a:solidFill>
                  <a:schemeClr val="accent4"/>
                </a:solidFill>
                <a:latin typeface="Calibri" pitchFamily="34" charset="0"/>
              </a:rPr>
              <a:t>е</a:t>
            </a:r>
            <a:r>
              <a:rPr lang="ru-RU" b="1" dirty="0">
                <a:solidFill>
                  <a:schemeClr val="accent4"/>
                </a:solidFill>
                <a:latin typeface="Calibri" pitchFamily="34" charset="0"/>
              </a:rPr>
              <a:t>нов Профсоюза -  в средних специальных учебных заведениях медицинского профиля Тамбовской области</a:t>
            </a:r>
          </a:p>
        </p:txBody>
      </p:sp>
      <p:pic>
        <p:nvPicPr>
          <p:cNvPr id="2058" name="Picture 7" descr="j028928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1428736"/>
            <a:ext cx="287972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1" name="Прямоугольник 10"/>
          <p:cNvSpPr/>
          <p:nvPr/>
        </p:nvSpPr>
        <p:spPr>
          <a:xfrm>
            <a:off x="3500430" y="4071942"/>
            <a:ext cx="5429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4"/>
                </a:solidFill>
                <a:latin typeface="Calibri" pitchFamily="34" charset="0"/>
              </a:rPr>
              <a:t>Из 26037 работающих  в учреждениях и организациях  -  19061 являются  членами Профсоюза работников здравоохранения РФ</a:t>
            </a:r>
            <a:endParaRPr lang="ru-RU" b="1" i="1" dirty="0">
              <a:solidFill>
                <a:schemeClr val="accent4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Причины сокращения численности членов Профсоюза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85875"/>
            <a:ext cx="5124450" cy="5572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1800" dirty="0" smtClean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900" b="1" dirty="0" smtClean="0">
                <a:solidFill>
                  <a:schemeClr val="accent4"/>
                </a:solidFill>
                <a:latin typeface="Calibri" pitchFamily="34" charset="0"/>
              </a:rPr>
              <a:t>Сокращение коечного фонда и штатов  в учреждениях здравоохранения Тамбовской области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900" b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900" b="1" dirty="0" smtClean="0">
                <a:solidFill>
                  <a:schemeClr val="accent4"/>
                </a:solidFill>
                <a:latin typeface="Calibri" pitchFamily="34" charset="0"/>
              </a:rPr>
              <a:t>Реструктуризация учреждений здравоохранения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1900" b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900" b="1" dirty="0" smtClean="0">
                <a:solidFill>
                  <a:schemeClr val="accent4"/>
                </a:solidFill>
                <a:latin typeface="Calibri" pitchFamily="34" charset="0"/>
              </a:rPr>
              <a:t>Текучесть кадров и временная работа</a:t>
            </a:r>
          </a:p>
          <a:p>
            <a:pPr eaLnBrk="1" hangingPunct="1">
              <a:lnSpc>
                <a:spcPct val="80000"/>
              </a:lnSpc>
              <a:buNone/>
            </a:pPr>
            <a:endParaRPr lang="ru-RU" sz="1900" b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900" b="1" dirty="0" smtClean="0">
                <a:solidFill>
                  <a:schemeClr val="accent4"/>
                </a:solidFill>
                <a:latin typeface="Calibri" pitchFamily="34" charset="0"/>
              </a:rPr>
              <a:t>Выход из Профсоюза (и в первую очередь работников, получающих надбавки стимулирующего характера в рамках нацпроекта «Здоровье», </a:t>
            </a:r>
            <a:r>
              <a:rPr lang="ru-RU" sz="1900" b="1" dirty="0" err="1" smtClean="0">
                <a:solidFill>
                  <a:schemeClr val="accent4"/>
                </a:solidFill>
                <a:latin typeface="Calibri" pitchFamily="34" charset="0"/>
              </a:rPr>
              <a:t>высокооплачива-емых</a:t>
            </a:r>
            <a:r>
              <a:rPr lang="ru-RU" sz="1900" b="1" dirty="0" smtClean="0">
                <a:solidFill>
                  <a:schemeClr val="accent4"/>
                </a:solidFill>
                <a:latin typeface="Calibri" pitchFamily="34" charset="0"/>
              </a:rPr>
              <a:t> работающих, административного персонала) </a:t>
            </a:r>
          </a:p>
          <a:p>
            <a:pPr eaLnBrk="1" hangingPunct="1">
              <a:lnSpc>
                <a:spcPct val="80000"/>
              </a:lnSpc>
            </a:pPr>
            <a:endParaRPr lang="ru-RU" sz="1900" b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900" b="1" dirty="0" smtClean="0">
                <a:solidFill>
                  <a:schemeClr val="accent4"/>
                </a:solidFill>
                <a:latin typeface="Calibri" pitchFamily="34" charset="0"/>
              </a:rPr>
              <a:t>Недостаточная работа со стороны председателей  первичных организаций Профсоюза по мотивации </a:t>
            </a:r>
            <a:r>
              <a:rPr lang="ru-RU" sz="1900" b="1" dirty="0" err="1" smtClean="0">
                <a:solidFill>
                  <a:schemeClr val="accent4"/>
                </a:solidFill>
                <a:latin typeface="Calibri" pitchFamily="34" charset="0"/>
              </a:rPr>
              <a:t>профчленства</a:t>
            </a:r>
            <a:r>
              <a:rPr lang="ru-RU" sz="1900" b="1" dirty="0" smtClean="0">
                <a:solidFill>
                  <a:schemeClr val="accent4"/>
                </a:solidFill>
                <a:latin typeface="Calibri" pitchFamily="34" charset="0"/>
              </a:rPr>
              <a:t> в учреждениях</a:t>
            </a:r>
          </a:p>
        </p:txBody>
      </p:sp>
      <p:pic>
        <p:nvPicPr>
          <p:cNvPr id="15364" name="Picture 4" descr="j018279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80063" y="1412875"/>
            <a:ext cx="3332162" cy="2182813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5365" name="Picture 9" descr="j018517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580063" y="3860800"/>
            <a:ext cx="3313112" cy="2339975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4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429684" cy="1143008"/>
          </a:xfrm>
          <a:noFill/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ОХВАТ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ПРОФЧЛЕНСТВОМ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ПО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ГРУППАМ УЧРЕЖДЕНИЙ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ЗДРАВООХРАНЕНИЯ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14282" y="1928802"/>
            <a:ext cx="4286280" cy="4643470"/>
          </a:xfrm>
        </p:spPr>
        <p:txBody>
          <a:bodyPr/>
          <a:lstStyle/>
          <a:p>
            <a:pPr algn="ctr">
              <a:buNone/>
            </a:pPr>
            <a:r>
              <a:rPr lang="ru-RU" sz="1600" dirty="0" smtClean="0"/>
              <a:t>	</a:t>
            </a:r>
            <a:endParaRPr lang="en-US" sz="1600" dirty="0" smtClean="0"/>
          </a:p>
          <a:p>
            <a:pPr algn="ctr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В районах области по муниципальным учреждениям здравоохранения </a:t>
            </a:r>
            <a:r>
              <a:rPr lang="ru-RU" sz="2000" b="1" dirty="0" err="1" smtClean="0">
                <a:solidFill>
                  <a:schemeClr val="tx2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профчленство</a:t>
            </a:r>
            <a:r>
              <a:rPr lang="ru-RU" sz="2000" b="1" dirty="0" smtClean="0">
                <a:solidFill>
                  <a:schemeClr val="tx2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составляет</a:t>
            </a:r>
            <a:r>
              <a:rPr lang="en-US" sz="2000" b="1" dirty="0" smtClean="0">
                <a:solidFill>
                  <a:schemeClr val="tx2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76.5</a:t>
            </a:r>
            <a:r>
              <a:rPr lang="ru-RU" sz="2000" b="1" dirty="0" smtClean="0">
                <a:solidFill>
                  <a:schemeClr val="tx2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%</a:t>
            </a:r>
          </a:p>
          <a:p>
            <a:pPr algn="ctr">
              <a:buNone/>
            </a:pPr>
            <a:endParaRPr lang="ru-RU" sz="2000" b="1" dirty="0" smtClean="0">
              <a:solidFill>
                <a:schemeClr val="tx2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Среди областных государственных учреждений здравоохранения  - 74,1</a:t>
            </a:r>
            <a:r>
              <a:rPr lang="en-US" sz="2000" b="1" dirty="0" smtClean="0">
                <a:solidFill>
                  <a:schemeClr val="tx2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%</a:t>
            </a:r>
          </a:p>
          <a:p>
            <a:pPr algn="ctr">
              <a:buNone/>
            </a:pPr>
            <a:endParaRPr lang="en-US" sz="1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ru-RU" sz="1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800" dirty="0" smtClean="0">
                <a:solidFill>
                  <a:schemeClr val="accent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Среди муниципальных лечебно-профилактических учреждений здравоохранения г.Тамбова – 57,1</a:t>
            </a:r>
            <a:r>
              <a:rPr lang="en-US" sz="1800" dirty="0" smtClean="0">
                <a:solidFill>
                  <a:schemeClr val="accent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%</a:t>
            </a:r>
            <a:r>
              <a:rPr lang="ru-RU" sz="1600" dirty="0" smtClean="0">
                <a:solidFill>
                  <a:schemeClr val="accent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600" dirty="0" smtClean="0">
                <a:solidFill>
                  <a:schemeClr val="accent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600" dirty="0" smtClean="0">
                <a:solidFill>
                  <a:schemeClr val="accent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buNone/>
            </a:pPr>
            <a:endParaRPr lang="ru-RU" sz="1600" dirty="0"/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</p:nvPr>
        </p:nvGraphicFramePr>
        <p:xfrm>
          <a:off x="4429124" y="2214554"/>
          <a:ext cx="4714876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7" descr="Эмблема-Профсоюза"/>
          <p:cNvPicPr>
            <a:picLocks noChangeAspect="1" noChangeArrowheads="1"/>
          </p:cNvPicPr>
          <p:nvPr/>
        </p:nvPicPr>
        <p:blipFill>
          <a:blip r:embed="rId4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42844" y="2428868"/>
          <a:ext cx="8715375" cy="3524250"/>
        </p:xfrm>
        <a:graphic>
          <a:graphicData uri="http://schemas.openxmlformats.org/presentationml/2006/ole">
            <p:oleObj spid="_x0000_s19458" name="Диаграмма" r:id="rId4" imgW="10544090" imgH="5305597" progId="MSGraph.Chart.8">
              <p:embed followColorScheme="full"/>
            </p:oleObj>
          </a:graphicData>
        </a:graphic>
      </p:graphicFrame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714356"/>
            <a:ext cx="8307387" cy="1143000"/>
          </a:xfrm>
          <a:noFill/>
        </p:spPr>
        <p:txBody>
          <a:bodyPr/>
          <a:lstStyle/>
          <a:p>
            <a:pPr algn="ctr" eaLnBrk="1" hangingPunct="1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Охват 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профчленством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среди различных категорий работающих (%)</a:t>
            </a:r>
          </a:p>
        </p:txBody>
      </p:sp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5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68425"/>
          </a:xfrm>
          <a:noFill/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Соотношение профсоюзного членства среди различных категорий работающих, к общему числу членов Профсоюза (в %)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-372775" y="2092325"/>
          <a:ext cx="9745721" cy="4194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36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115888"/>
            <a:ext cx="8229600" cy="11430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Охват профсоюзным членством среди работающих и студентов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ССУЗов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в Тамбовской областной организации Профсоюза</a:t>
            </a:r>
          </a:p>
        </p:txBody>
      </p:sp>
      <p:graphicFrame>
        <p:nvGraphicFramePr>
          <p:cNvPr id="271363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323850" y="1557338"/>
          <a:ext cx="2914650" cy="2047875"/>
        </p:xfrm>
        <a:graphic>
          <a:graphicData uri="http://schemas.openxmlformats.org/presentationml/2006/ole">
            <p:oleObj spid="_x0000_s21506" name="Фотография Photo Editor" r:id="rId4" imgW="3809524" imgH="2857899" progId="">
              <p:embed/>
            </p:oleObj>
          </a:graphicData>
        </a:graphic>
      </p:graphicFrame>
      <p:sp>
        <p:nvSpPr>
          <p:cNvPr id="4101" name="AutoShape 5" descr="normal_DSC01617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102" name="AutoShape 6" descr="normal_PS012020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103" name="AutoShape 7" descr="normal_DSC08199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graphicFrame>
        <p:nvGraphicFramePr>
          <p:cNvPr id="271368" name="Object 8"/>
          <p:cNvGraphicFramePr>
            <a:graphicFrameLocks noChangeAspect="1"/>
          </p:cNvGraphicFramePr>
          <p:nvPr>
            <p:ph sz="quarter" idx="1"/>
          </p:nvPr>
        </p:nvGraphicFramePr>
        <p:xfrm>
          <a:off x="3000364" y="857232"/>
          <a:ext cx="6143636" cy="3429024"/>
        </p:xfrm>
        <a:graphic>
          <a:graphicData uri="http://schemas.openxmlformats.org/presentationml/2006/ole">
            <p:oleObj spid="_x0000_s21507" name="Диаграмма" r:id="rId5" imgW="8991519" imgH="4762358" progId="MSGraph.Chart.8">
              <p:embed/>
            </p:oleObj>
          </a:graphicData>
        </a:graphic>
      </p:graphicFrame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4643438" y="4941888"/>
            <a:ext cx="3744912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4105" name="Text Box 10"/>
          <p:cNvSpPr txBox="1">
            <a:spLocks noChangeArrowheads="1"/>
          </p:cNvSpPr>
          <p:nvPr/>
        </p:nvSpPr>
        <p:spPr bwMode="auto">
          <a:xfrm>
            <a:off x="3348038" y="4286250"/>
            <a:ext cx="568801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  <a:latin typeface="Calibri" pitchFamily="34" charset="0"/>
              </a:rPr>
              <a:t>Охват профсоюзным членством на уровне </a:t>
            </a:r>
            <a:r>
              <a:rPr lang="ru-RU" sz="1600" b="1" dirty="0">
                <a:solidFill>
                  <a:srgbClr val="FF3300"/>
                </a:solidFill>
                <a:latin typeface="Calibri" pitchFamily="34" charset="0"/>
              </a:rPr>
              <a:t>от 90% до 100% в 21 организации Профсоюза</a:t>
            </a:r>
            <a:r>
              <a:rPr lang="ru-RU" sz="1600" b="1" dirty="0">
                <a:solidFill>
                  <a:schemeClr val="accent2"/>
                </a:solidFill>
                <a:latin typeface="Calibri" pitchFamily="34" charset="0"/>
              </a:rPr>
              <a:t> сохраняется на протяжении многих лет</a:t>
            </a:r>
          </a:p>
          <a:p>
            <a:pPr algn="ctr"/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(МУЗ: </a:t>
            </a:r>
            <a:r>
              <a:rPr lang="ru-RU" sz="1600" b="1" i="1" dirty="0" err="1">
                <a:solidFill>
                  <a:schemeClr val="accent2"/>
                </a:solidFill>
                <a:latin typeface="Calibri" pitchFamily="34" charset="0"/>
              </a:rPr>
              <a:t>Мучкапская</a:t>
            </a:r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, </a:t>
            </a:r>
            <a:r>
              <a:rPr lang="ru-RU" sz="1600" b="1" i="1" dirty="0" err="1">
                <a:solidFill>
                  <a:schemeClr val="accent2"/>
                </a:solidFill>
                <a:latin typeface="Calibri" pitchFamily="34" charset="0"/>
              </a:rPr>
              <a:t>Кирсановская</a:t>
            </a:r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, </a:t>
            </a:r>
            <a:r>
              <a:rPr lang="ru-RU" sz="1600" b="1" i="1" dirty="0" err="1">
                <a:solidFill>
                  <a:schemeClr val="accent2"/>
                </a:solidFill>
                <a:latin typeface="Calibri" pitchFamily="34" charset="0"/>
              </a:rPr>
              <a:t>Сосновская</a:t>
            </a:r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, </a:t>
            </a:r>
            <a:r>
              <a:rPr lang="ru-RU" sz="1600" b="1" i="1" dirty="0" err="1">
                <a:solidFill>
                  <a:schemeClr val="accent2"/>
                </a:solidFill>
                <a:latin typeface="Calibri" pitchFamily="34" charset="0"/>
              </a:rPr>
              <a:t>Первомайс-кая</a:t>
            </a:r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, </a:t>
            </a:r>
            <a:r>
              <a:rPr lang="ru-RU" sz="1600" b="1" i="1" dirty="0" err="1">
                <a:solidFill>
                  <a:schemeClr val="accent2"/>
                </a:solidFill>
                <a:latin typeface="Calibri" pitchFamily="34" charset="0"/>
              </a:rPr>
              <a:t>Староюрьевская</a:t>
            </a:r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, </a:t>
            </a:r>
            <a:r>
              <a:rPr lang="ru-RU" sz="1600" b="1" i="1" dirty="0" err="1">
                <a:solidFill>
                  <a:schemeClr val="accent2"/>
                </a:solidFill>
                <a:latin typeface="Calibri" pitchFamily="34" charset="0"/>
              </a:rPr>
              <a:t>Моршанская</a:t>
            </a:r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, </a:t>
            </a:r>
            <a:r>
              <a:rPr lang="ru-RU" sz="1600" b="1" i="1" dirty="0" err="1">
                <a:solidFill>
                  <a:schemeClr val="accent2"/>
                </a:solidFill>
                <a:latin typeface="Calibri" pitchFamily="34" charset="0"/>
              </a:rPr>
              <a:t>Уметская</a:t>
            </a:r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  ЦРБ; ГУЗ: </a:t>
            </a:r>
            <a:r>
              <a:rPr lang="ru-RU" sz="1600" b="1" i="1" dirty="0" err="1">
                <a:solidFill>
                  <a:schemeClr val="accent2"/>
                </a:solidFill>
                <a:latin typeface="Calibri" pitchFamily="34" charset="0"/>
              </a:rPr>
              <a:t>Б.Липовицкий</a:t>
            </a:r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 противотуберкулезный </a:t>
            </a:r>
            <a:r>
              <a:rPr lang="ru-RU" sz="1600" b="1" i="1" dirty="0" err="1">
                <a:solidFill>
                  <a:schemeClr val="accent2"/>
                </a:solidFill>
                <a:latin typeface="Calibri" pitchFamily="34" charset="0"/>
              </a:rPr>
              <a:t>санато-рий</a:t>
            </a:r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, областная больница, психиатрическая больница; МЛПУ: городская больница №3, детская </a:t>
            </a:r>
            <a:r>
              <a:rPr lang="ru-RU" sz="1600" b="1" i="1" dirty="0" err="1">
                <a:solidFill>
                  <a:schemeClr val="accent2"/>
                </a:solidFill>
                <a:latin typeface="Calibri" pitchFamily="34" charset="0"/>
              </a:rPr>
              <a:t>стоматологи-ческая</a:t>
            </a:r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 поликлиника, санатории ОАО «</a:t>
            </a:r>
            <a:r>
              <a:rPr lang="ru-RU" sz="1600" b="1" i="1" dirty="0" err="1">
                <a:solidFill>
                  <a:schemeClr val="accent2"/>
                </a:solidFill>
                <a:latin typeface="Calibri" pitchFamily="34" charset="0"/>
              </a:rPr>
              <a:t>Тамбовкурорт</a:t>
            </a:r>
            <a:r>
              <a:rPr lang="ru-RU" sz="1600" b="1" i="1" dirty="0">
                <a:solidFill>
                  <a:schemeClr val="accent2"/>
                </a:solidFill>
                <a:latin typeface="Calibri" pitchFamily="34" charset="0"/>
              </a:rPr>
              <a:t>»: «Тамбовский», «им.Калинина»   и др.) </a:t>
            </a:r>
          </a:p>
        </p:txBody>
      </p:sp>
      <p:pic>
        <p:nvPicPr>
          <p:cNvPr id="4106" name="Picture 11" descr="D:\диск Д\мультимедиа\фото\2006-11-17 Мичур.мед.училище\Изображение 018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322263" y="4087813"/>
            <a:ext cx="2946400" cy="2209800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214290"/>
            <a:ext cx="8858280" cy="1011222"/>
          </a:xfrm>
          <a:noFill/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КРУПНЫЕ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ПЕРВИЧНЫЕ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ОРГАНИЗАЦИИ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ПРОФСОЮЗА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     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С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ПОКАЗАТЕЛЯМИ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ПО  ПРОФЧЛЕНСТВУ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БОЛЕЕ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90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%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1" y="1357295"/>
          <a:ext cx="8572559" cy="5110318"/>
        </p:xfrm>
        <a:graphic>
          <a:graphicData uri="http://schemas.openxmlformats.org/drawingml/2006/table">
            <a:tbl>
              <a:tblPr/>
              <a:tblGrid>
                <a:gridCol w="5457764"/>
                <a:gridCol w="1114531"/>
                <a:gridCol w="1047758"/>
                <a:gridCol w="952506"/>
              </a:tblGrid>
              <a:tr h="7339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 pitchFamily="34" charset="0"/>
                          <a:ea typeface="Times New Roman"/>
                        </a:rPr>
                        <a:t>Наименование учреждений</a:t>
                      </a:r>
                      <a:endParaRPr lang="ru-RU" sz="2000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Calibri" pitchFamily="34" charset="0"/>
                          <a:ea typeface="Times New Roman"/>
                        </a:rPr>
                        <a:t>К-во</a:t>
                      </a: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</a:rPr>
                        <a:t> </a:t>
                      </a:r>
                      <a:r>
                        <a:rPr lang="ru-RU" sz="1600" b="1" dirty="0" err="1" smtClean="0">
                          <a:latin typeface="Calibri" pitchFamily="34" charset="0"/>
                          <a:ea typeface="Times New Roman"/>
                        </a:rPr>
                        <a:t>ра-ботающих</a:t>
                      </a: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</a:rPr>
                        <a:t> (чел)</a:t>
                      </a:r>
                      <a:endParaRPr lang="ru-RU" sz="1600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Calibri" pitchFamily="34" charset="0"/>
                          <a:ea typeface="Times New Roman"/>
                        </a:rPr>
                        <a:t>К-во</a:t>
                      </a:r>
                      <a:endParaRPr lang="ru-RU" sz="1600" dirty="0"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Calibri" pitchFamily="34" charset="0"/>
                          <a:ea typeface="Times New Roman"/>
                        </a:rPr>
                        <a:t>чл.Пр</a:t>
                      </a:r>
                      <a:endParaRPr lang="ru-RU" sz="1600" dirty="0"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 pitchFamily="34" charset="0"/>
                          <a:ea typeface="Times New Roman"/>
                        </a:rPr>
                        <a:t>(чел)</a:t>
                      </a:r>
                      <a:endParaRPr lang="ru-RU" sz="1600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</a:rPr>
                        <a:t>Процент </a:t>
                      </a:r>
                      <a:r>
                        <a:rPr lang="ru-RU" sz="1600" b="1" dirty="0">
                          <a:latin typeface="Calibri" pitchFamily="34" charset="0"/>
                          <a:ea typeface="Times New Roman"/>
                        </a:rPr>
                        <a:t>охвата</a:t>
                      </a:r>
                      <a:endParaRPr lang="ru-RU" sz="1600" dirty="0"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</a:rPr>
                        <a:t>(%)</a:t>
                      </a:r>
                      <a:endParaRPr lang="ru-RU" sz="1600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МУЗ “</a:t>
                      </a:r>
                      <a:r>
                        <a:rPr lang="ru-RU" sz="1800" b="1" dirty="0" err="1">
                          <a:latin typeface="Calibri" pitchFamily="34" charset="0"/>
                          <a:ea typeface="Times New Roman"/>
                        </a:rPr>
                        <a:t>Кирсановская</a:t>
                      </a: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 ЦРБ”                                                          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536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487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90,9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МУЗ “</a:t>
                      </a:r>
                      <a:r>
                        <a:rPr lang="ru-RU" sz="1800" b="1" dirty="0" err="1">
                          <a:latin typeface="Calibri" pitchFamily="34" charset="0"/>
                          <a:ea typeface="Times New Roman"/>
                        </a:rPr>
                        <a:t>Староюрьевская</a:t>
                      </a: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 ЦРБ”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318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290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91,2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4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Первичные организации Профсоюза в </a:t>
                      </a:r>
                      <a:r>
                        <a:rPr lang="ru-RU" sz="1800" b="1" dirty="0" err="1" smtClean="0">
                          <a:latin typeface="Calibri" pitchFamily="34" charset="0"/>
                          <a:ea typeface="Times New Roman"/>
                        </a:rPr>
                        <a:t>Моршан-ском</a:t>
                      </a:r>
                      <a:r>
                        <a:rPr lang="ru-RU" sz="1800" b="1" dirty="0" smtClean="0">
                          <a:latin typeface="Calibri" pitchFamily="34" charset="0"/>
                          <a:ea typeface="Times New Roman"/>
                        </a:rPr>
                        <a:t> районе</a:t>
                      </a:r>
                      <a:endParaRPr lang="ru-RU" sz="1800" b="1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1310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1212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92,5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ГУЗ “Тамбовская областная больница”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1828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1702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93,1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МУЗ “</a:t>
                      </a:r>
                      <a:r>
                        <a:rPr lang="ru-RU" sz="1800" b="1" dirty="0" err="1">
                          <a:latin typeface="Calibri" pitchFamily="34" charset="0"/>
                          <a:ea typeface="Times New Roman"/>
                        </a:rPr>
                        <a:t>Мучкапская</a:t>
                      </a: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 ЦРБ”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368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93,2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 pitchFamily="34" charset="0"/>
                          <a:ea typeface="Times New Roman"/>
                        </a:rPr>
                        <a:t>МУЗ “</a:t>
                      </a:r>
                      <a:r>
                        <a:rPr lang="en-US" sz="1800" b="1" dirty="0" err="1">
                          <a:latin typeface="Calibri" pitchFamily="34" charset="0"/>
                          <a:ea typeface="Times New Roman"/>
                        </a:rPr>
                        <a:t>Сосновская</a:t>
                      </a:r>
                      <a:r>
                        <a:rPr lang="en-US" sz="1800" b="1" dirty="0">
                          <a:latin typeface="Calibri" pitchFamily="34" charset="0"/>
                          <a:ea typeface="Times New Roman"/>
                        </a:rPr>
                        <a:t> ЦРБ”</a:t>
                      </a:r>
                      <a:endParaRPr lang="ru-RU" sz="1800" b="1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656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637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97,1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МЛПУ “Городская больница №3” (г.Тамбов)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906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881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97,2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МЛПУ “Детская стоматологическая </a:t>
                      </a:r>
                      <a:r>
                        <a:rPr lang="ru-RU" sz="1800" b="1" dirty="0" err="1" smtClean="0">
                          <a:latin typeface="Calibri" pitchFamily="34" charset="0"/>
                          <a:ea typeface="Times New Roman"/>
                        </a:rPr>
                        <a:t>полик-линика</a:t>
                      </a:r>
                      <a:r>
                        <a:rPr lang="ru-RU" sz="1800" b="1" dirty="0" smtClean="0">
                          <a:latin typeface="Calibri" pitchFamily="34" charset="0"/>
                          <a:ea typeface="Times New Roman"/>
                        </a:rPr>
                        <a:t>”</a:t>
                      </a:r>
                      <a:endParaRPr lang="ru-RU" sz="1800" b="1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97,4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Санаторий им.Калинина </a:t>
                      </a:r>
                      <a:r>
                        <a:rPr lang="ru-RU" sz="1800" b="1" dirty="0" smtClean="0">
                          <a:latin typeface="Calibri" pitchFamily="34" charset="0"/>
                          <a:ea typeface="Times New Roman"/>
                        </a:rPr>
                        <a:t>(ОАО </a:t>
                      </a: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“</a:t>
                      </a:r>
                      <a:r>
                        <a:rPr lang="ru-RU" sz="1800" b="1" dirty="0" err="1">
                          <a:latin typeface="Calibri" pitchFamily="34" charset="0"/>
                          <a:ea typeface="Times New Roman"/>
                        </a:rPr>
                        <a:t>Тамбовкурорт</a:t>
                      </a: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”)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220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216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98,2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Calibri" pitchFamily="34" charset="0"/>
                          <a:ea typeface="Times New Roman"/>
                        </a:rPr>
                        <a:t>ОГУЗ </a:t>
                      </a: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“Тамбовская психиатрическая больница”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1038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1022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98,5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 pitchFamily="34" charset="0"/>
                          <a:ea typeface="Times New Roman"/>
                        </a:rPr>
                        <a:t>МУЗ “</a:t>
                      </a:r>
                      <a:r>
                        <a:rPr lang="en-US" sz="1800" b="1" dirty="0" err="1">
                          <a:latin typeface="Calibri" pitchFamily="34" charset="0"/>
                          <a:ea typeface="Times New Roman"/>
                        </a:rPr>
                        <a:t>Первомайская</a:t>
                      </a:r>
                      <a:r>
                        <a:rPr lang="en-US" sz="1800" b="1" dirty="0">
                          <a:latin typeface="Calibri" pitchFamily="34" charset="0"/>
                          <a:ea typeface="Times New Roman"/>
                        </a:rPr>
                        <a:t> ЦРБ”</a:t>
                      </a:r>
                      <a:endParaRPr lang="ru-RU" sz="1800" b="1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547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545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99,6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 pitchFamily="34" charset="0"/>
                          <a:ea typeface="Times New Roman"/>
                        </a:rPr>
                        <a:t>МУЗ “</a:t>
                      </a:r>
                      <a:r>
                        <a:rPr lang="en-US" sz="1800" b="1" dirty="0" err="1">
                          <a:latin typeface="Calibri" pitchFamily="34" charset="0"/>
                          <a:ea typeface="Times New Roman"/>
                        </a:rPr>
                        <a:t>Уметская</a:t>
                      </a:r>
                      <a:r>
                        <a:rPr lang="en-US" sz="1800" b="1" dirty="0">
                          <a:latin typeface="Calibri" pitchFamily="34" charset="0"/>
                          <a:ea typeface="Times New Roman"/>
                        </a:rPr>
                        <a:t> ЦРБ”</a:t>
                      </a:r>
                      <a:endParaRPr lang="ru-RU" sz="1800" b="1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</a:rPr>
                        <a:t>225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225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Санаторий «Тамбовский</a:t>
                      </a:r>
                      <a:r>
                        <a:rPr lang="ru-RU" sz="1800" b="1" dirty="0" smtClean="0">
                          <a:latin typeface="Calibri" pitchFamily="34" charset="0"/>
                          <a:ea typeface="Times New Roman"/>
                        </a:rPr>
                        <a:t>» (ОАО «</a:t>
                      </a:r>
                      <a:r>
                        <a:rPr lang="ru-RU" sz="1800" b="1" dirty="0" err="1" smtClean="0">
                          <a:latin typeface="Calibri" pitchFamily="34" charset="0"/>
                          <a:ea typeface="Times New Roman"/>
                        </a:rPr>
                        <a:t>Тамбовкурорт</a:t>
                      </a:r>
                      <a:r>
                        <a:rPr lang="ru-RU" sz="1800" b="1" dirty="0" smtClean="0">
                          <a:latin typeface="Calibri" pitchFamily="34" charset="0"/>
                          <a:ea typeface="Times New Roman"/>
                        </a:rPr>
                        <a:t>»)</a:t>
                      </a:r>
                      <a:endParaRPr lang="ru-RU" sz="1800" b="1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187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</a:rPr>
                        <a:t>187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3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01122" cy="1143000"/>
          </a:xfrm>
          <a:noFill/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Первичные  организации  Профсоюза  с наименьшими показателями по 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профчленству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(в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%)</a:t>
            </a:r>
            <a:endParaRPr lang="ru-RU" sz="3200" dirty="0">
              <a:solidFill>
                <a:srgbClr val="C00000"/>
              </a:solidFill>
              <a:latin typeface="Calibri" pitchFamily="34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1857364"/>
          <a:ext cx="885828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5784" y="142852"/>
            <a:ext cx="9144000" cy="785813"/>
          </a:xfrm>
          <a:noFill/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Организационная работа</a:t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928688"/>
            <a:ext cx="5543550" cy="5929312"/>
          </a:xfrm>
          <a:solidFill>
            <a:schemeClr val="bg1">
              <a:lumMod val="85000"/>
            </a:schemeClr>
          </a:solidFill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	</a:t>
            </a:r>
            <a:endParaRPr lang="ru-RU" sz="3500" b="1" i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700" b="1" i="1" dirty="0" smtClean="0"/>
              <a:t> 		</a:t>
            </a: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За период с </a:t>
            </a:r>
            <a:r>
              <a:rPr lang="en-US" sz="6000" b="1" i="1" dirty="0" smtClean="0">
                <a:latin typeface="Calibri" pitchFamily="34" charset="0"/>
                <a:cs typeface="Arial" pitchFamily="34" charset="0"/>
              </a:rPr>
              <a:t>IV </a:t>
            </a: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отчетно-выборной конференции областной организации Профсоюза проведено 11</a:t>
            </a:r>
            <a:r>
              <a:rPr lang="en-US" sz="6000" b="1" i="1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заседаний Пленумов, 20 заседаний Президиумов обкома Профсоюза. В составе обкома Профсоюза – 41 человек, членов Президиума обкома Профсоюза – 13 человек.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	На Пленумах рассматривались вопросы: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об итогах работы областной организации Профсоюза за прошедший год;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 принятии сметы </a:t>
            </a:r>
            <a:r>
              <a:rPr lang="ru-RU" sz="6000" b="1" i="1" dirty="0" err="1" smtClean="0">
                <a:latin typeface="Calibri" pitchFamily="34" charset="0"/>
                <a:cs typeface="Arial" pitchFamily="34" charset="0"/>
              </a:rPr>
              <a:t>профбюджета</a:t>
            </a: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 на очередной год, утверждении финансовых отчетов по </a:t>
            </a:r>
            <a:r>
              <a:rPr lang="ru-RU" sz="6000" b="1" i="1" dirty="0" err="1" smtClean="0">
                <a:latin typeface="Calibri" pitchFamily="34" charset="0"/>
                <a:cs typeface="Arial" pitchFamily="34" charset="0"/>
              </a:rPr>
              <a:t>профбюджету</a:t>
            </a: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 ;  размеров отчислений </a:t>
            </a:r>
            <a:r>
              <a:rPr lang="ru-RU" sz="6000" b="1" i="1" dirty="0" err="1" smtClean="0">
                <a:latin typeface="Calibri" pitchFamily="34" charset="0"/>
                <a:cs typeface="Arial" pitchFamily="34" charset="0"/>
              </a:rPr>
              <a:t>профвзносов</a:t>
            </a: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 - о создании Фондов областной организации Профсоюза, молодежного Совета; учреждении именных стипендий;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       - о переходе на новую  систему оплаты труда в здравоохранении;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 принятии положений по  формированию и расходованию Фондов, стипендий,  концепции молодежной политики, учетной политики областной организации Профсоюза;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 переговорах по заключению регионального соглашения по учреждениям здравоохранения области;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об участии в акциях профсоюзов; 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 направлении представителей от областной организации Профсоюза  для участия в работе государственных и общественных органах и организациях;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другие  вопросы.</a:t>
            </a:r>
          </a:p>
        </p:txBody>
      </p:sp>
      <p:pic>
        <p:nvPicPr>
          <p:cNvPr id="17412" name="Picture 3" descr="D:\диск Д\мультимедиа\фото\Фото до 17.06.07\_B161155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6667500" y="3286125"/>
            <a:ext cx="2476500" cy="1857375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7413" name="Picture 3" descr="D:\диск Д\мультимедиа\фото\Фото до 17.06.07\_B1611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2000250"/>
            <a:ext cx="24288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7414" name="Picture 3" descr="D:\диск Д\мультимедиа\фото\Фото до 17.06.07\_B16115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5081588"/>
            <a:ext cx="2357437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7415" name="Picture 1" descr="D:\диск Д\мультимедиа\фото\Samples\Коллегия\P1010005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6765925" y="642938"/>
            <a:ext cx="2378075" cy="1785937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Picture 7" descr="Эмблема-Профсоюза"/>
          <p:cNvPicPr>
            <a:picLocks noChangeAspect="1" noChangeArrowheads="1"/>
          </p:cNvPicPr>
          <p:nvPr/>
        </p:nvPicPr>
        <p:blipFill>
          <a:blip r:embed="rId6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 descr="D:\диск Д\мультимедиа\фото\Samples\Коллегия\P1010005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00688" y="5075238"/>
            <a:ext cx="2378075" cy="1782762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8435" name="Picture 3" descr="D:\диск Д\мультимедиа\фото\Фото до 17.06.07\_B1611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63" y="3643313"/>
            <a:ext cx="2357437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8436" name="Picture 3" descr="D:\диск Д\мультимедиа\фото\Фото до 17.06.07\_B16115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3" y="2214563"/>
            <a:ext cx="2428875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813"/>
          </a:xfrm>
          <a:noFill/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Организационная работа</a:t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714375"/>
            <a:ext cx="5543550" cy="614362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	</a:t>
            </a:r>
            <a:endParaRPr lang="ru-RU" sz="3500" b="1" i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700" b="1" i="1" dirty="0" smtClean="0"/>
              <a:t> 		</a:t>
            </a:r>
            <a:endParaRPr lang="ru-RU" sz="5600" b="1" i="1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600" b="1" i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На  заседаниях Президиумов  рассматривались вопросы: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об утверждении полугодовых планов работ;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об анализе статистической отчетности первичных организаций Профсоюза;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 выполнении областного отраслевого соглашения, о работе по заключению и выполнению коллективных договоров в учреждениях здравоохранения области;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        - об итогах работы по правозащитной </a:t>
            </a:r>
            <a:r>
              <a:rPr lang="ru-RU" sz="6000" b="1" i="1" dirty="0" err="1" smtClean="0">
                <a:latin typeface="Calibri" pitchFamily="34" charset="0"/>
                <a:cs typeface="Arial" pitchFamily="34" charset="0"/>
              </a:rPr>
              <a:t>деятельнос-ти</a:t>
            </a: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, по улучшению условий и охраны труда;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       - об утверждении реестра первичных организаций Профсоюза;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об утверждении стипендиатов областной организации Профсоюза;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 подготовке к проведению праздничных, спортивных мероприятий, к акциям протеста;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        - об итогах детской летней оздоровительной кампании;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об итогах работы по изданию газеты «Вестник Профсоюза», по проведению информационной работы;	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 финансировании </a:t>
            </a:r>
            <a:r>
              <a:rPr lang="ru-RU" sz="6000" b="1" i="1" dirty="0" err="1" smtClean="0">
                <a:latin typeface="Calibri" pitchFamily="34" charset="0"/>
                <a:cs typeface="Arial" pitchFamily="34" charset="0"/>
              </a:rPr>
              <a:t>первичек</a:t>
            </a: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, поощрениях и награждениях,  оказании материальной помощи;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   	- о принятии первичных организаций на </a:t>
            </a:r>
            <a:r>
              <a:rPr lang="ru-RU" sz="6000" b="1" i="1" dirty="0" err="1" smtClean="0">
                <a:latin typeface="Calibri" pitchFamily="34" charset="0"/>
                <a:cs typeface="Arial" pitchFamily="34" charset="0"/>
              </a:rPr>
              <a:t>централи-зованное</a:t>
            </a: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 финансовое обслуживание;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о рассмотрении обращений и заявлений в Президиум обкома Профсоюза;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i="1" dirty="0" smtClean="0">
                <a:latin typeface="Calibri" pitchFamily="34" charset="0"/>
                <a:cs typeface="Arial" pitchFamily="34" charset="0"/>
              </a:rPr>
              <a:t>	- другие  вопросы.</a:t>
            </a:r>
          </a:p>
        </p:txBody>
      </p:sp>
      <p:pic>
        <p:nvPicPr>
          <p:cNvPr id="18439" name="Picture 3" descr="D:\диск Д\мультимедиа\фото\Фото до 17.06.07\_B161155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6667500" y="642938"/>
            <a:ext cx="2476500" cy="1857375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Picture 7" descr="Эмблема-Профсоюза"/>
          <p:cNvPicPr>
            <a:picLocks noChangeAspect="1" noChangeArrowheads="1"/>
          </p:cNvPicPr>
          <p:nvPr/>
        </p:nvPicPr>
        <p:blipFill>
          <a:blip r:embed="rId6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1142984"/>
            <a:ext cx="8280400" cy="4824413"/>
          </a:xfrm>
          <a:noFill/>
          <a:ln/>
        </p:spPr>
        <p:txBody>
          <a:bodyPr/>
          <a:lstStyle/>
          <a:p>
            <a:pPr marL="534988" lvl="2" indent="-174625" algn="ctr">
              <a:lnSpc>
                <a:spcPct val="120000"/>
              </a:lnSpc>
              <a:spcBef>
                <a:spcPct val="60000"/>
              </a:spcBef>
              <a:buClr>
                <a:schemeClr val="tx1"/>
              </a:buClr>
              <a:buFontTx/>
              <a:buNone/>
            </a:pPr>
            <a:r>
              <a:rPr lang="ru-RU" sz="2800" b="1" dirty="0">
                <a:solidFill>
                  <a:schemeClr val="accent4"/>
                </a:solidFill>
                <a:latin typeface="Calibri" pitchFamily="34" charset="0"/>
              </a:rPr>
              <a:t>В целях реализации задач Профсоюза по укреплению социального партнерства:</a:t>
            </a:r>
          </a:p>
          <a:p>
            <a:pPr marL="534988" lvl="2" indent="-174625" algn="just">
              <a:lnSpc>
                <a:spcPct val="120000"/>
              </a:lnSpc>
              <a:spcBef>
                <a:spcPct val="60000"/>
              </a:spcBef>
              <a:buClr>
                <a:schemeClr val="tx1"/>
              </a:buClr>
            </a:pPr>
            <a:r>
              <a:rPr lang="ru-RU" sz="2800" b="1" dirty="0">
                <a:solidFill>
                  <a:schemeClr val="accent4"/>
                </a:solidFill>
                <a:latin typeface="Calibri" pitchFamily="34" charset="0"/>
              </a:rPr>
              <a:t>Вести от имени работников переговоры по социально-трудовым вопросам</a:t>
            </a:r>
          </a:p>
          <a:p>
            <a:pPr marL="534988" lvl="2" indent="-174625" algn="just">
              <a:lnSpc>
                <a:spcPct val="120000"/>
              </a:lnSpc>
              <a:spcBef>
                <a:spcPct val="60000"/>
              </a:spcBef>
              <a:buClr>
                <a:schemeClr val="tx1"/>
              </a:buClr>
            </a:pPr>
            <a:r>
              <a:rPr lang="ru-RU" sz="2800" b="1" dirty="0">
                <a:solidFill>
                  <a:schemeClr val="accent4"/>
                </a:solidFill>
                <a:latin typeface="Calibri" pitchFamily="34" charset="0"/>
              </a:rPr>
              <a:t>Заключать с работодателями соглашения и коллективные договоры</a:t>
            </a:r>
          </a:p>
          <a:p>
            <a:pPr marL="534988" lvl="2" indent="-174625" algn="just">
              <a:lnSpc>
                <a:spcPct val="120000"/>
              </a:lnSpc>
              <a:spcBef>
                <a:spcPct val="60000"/>
              </a:spcBef>
              <a:buClr>
                <a:schemeClr val="tx1"/>
              </a:buClr>
            </a:pPr>
            <a:r>
              <a:rPr lang="ru-RU" sz="2800" b="1" dirty="0">
                <a:solidFill>
                  <a:schemeClr val="accent4"/>
                </a:solidFill>
                <a:latin typeface="Calibri" pitchFamily="34" charset="0"/>
              </a:rPr>
              <a:t>Участвовать в разработке и реализации программ развития и совершенствования здравоохранения и др.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1285852" y="285728"/>
            <a:ext cx="68847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Arial" pitchFamily="34" charset="0"/>
              </a:rPr>
              <a:t>Обязанность органов Профсою</a:t>
            </a:r>
            <a:r>
              <a:rPr lang="ru-RU" sz="3600" b="1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за</a:t>
            </a:r>
          </a:p>
        </p:txBody>
      </p:sp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46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46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46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46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46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46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2000232" y="142852"/>
            <a:ext cx="5572132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Социальное партнерство</a:t>
            </a: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 bwMode="auto">
          <a:xfrm>
            <a:off x="142844" y="1285860"/>
            <a:ext cx="8786813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cs typeface="Arial" pitchFamily="34" charset="0"/>
              </a:rPr>
              <a:t>Заключено региональное соглашение между органами государственной власти Тамбовской области, областными объединениями работодателей и областными объединениями профсоюзов на 2008-2010 годы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cs typeface="Arial" pitchFamily="34" charset="0"/>
              </a:rPr>
              <a:t>Заключено и действует региональное отраслевое соглашение между управлением труда и социального развития Тамбовской области, управлением здравоохранения Тамбовской области и Тамбовской областной организацией Профсоюза на 2006-2009 годы.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cs typeface="Arial" pitchFamily="34" charset="0"/>
              </a:rPr>
              <a:t>Из 27 муниципальных образований области в 12 заключены территориальные двух- или трехсторонние Соглашения, в том числе и в г.Тамбове.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cs typeface="Arial" pitchFamily="34" charset="0"/>
              </a:rPr>
              <a:t>В Тамбовском районе заключено отраслевое территориальное соглашение по учреждениям здравоохранения на 2007-2010 годы.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459788" cy="10080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Коллективные переговоры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412875"/>
            <a:ext cx="8497888" cy="5256213"/>
          </a:xfr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>
            <a:normAutofit/>
          </a:bodyPr>
          <a:lstStyle/>
          <a:p>
            <a:pPr algn="just" eaLnBrk="1" fontAlgn="auto" hangingPunct="1">
              <a:lnSpc>
                <a:spcPct val="80000"/>
              </a:lnSpc>
              <a:spcBef>
                <a:spcPct val="10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i="1" dirty="0" smtClean="0">
                <a:solidFill>
                  <a:srgbClr val="000099"/>
                </a:solidFill>
                <a:latin typeface="Calibri" pitchFamily="34" charset="0"/>
                <a:cs typeface="Arial" pitchFamily="34" charset="0"/>
              </a:rPr>
              <a:t>В 2008 году коллективные договоры действовали в 90 из 97 учреждений, в которых созданы первичные организации Профсоюза, что составляет 92,8% (в 2007 году – 90,7%). Из них 23 организаций заключили коллективные договоры вновь, 14 – пролонгировали, в 53 - действовали КД заключенные в предыдущие годы. </a:t>
            </a:r>
            <a:r>
              <a:rPr lang="ru-RU" sz="2000" b="1" i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Численность работников на которых распространяется действие КД – 24896 чел., из них 18405 чел. являются членами Профсоюза (91,9</a:t>
            </a:r>
            <a:r>
              <a:rPr lang="en-US" sz="2000" b="1" i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%</a:t>
            </a:r>
            <a:r>
              <a:rPr lang="ru-RU" sz="2000" b="1" i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от общего числа членов Профсоюза)</a:t>
            </a:r>
          </a:p>
          <a:p>
            <a:pPr algn="just" eaLnBrk="1" fontAlgn="auto" hangingPunct="1">
              <a:lnSpc>
                <a:spcPct val="80000"/>
              </a:lnSpc>
              <a:spcBef>
                <a:spcPct val="10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i="1" dirty="0" smtClean="0">
                <a:solidFill>
                  <a:srgbClr val="000099"/>
                </a:solidFill>
                <a:latin typeface="Calibri" pitchFamily="34" charset="0"/>
                <a:cs typeface="Arial" pitchFamily="34" charset="0"/>
              </a:rPr>
              <a:t>Отсутствуют коллективные договоры в 9 первичных организациях Профсоюза, что составляет 9,1% </a:t>
            </a:r>
          </a:p>
          <a:p>
            <a:pPr algn="just" eaLnBrk="1" fontAlgn="auto" hangingPunct="1">
              <a:lnSpc>
                <a:spcPct val="80000"/>
              </a:lnSpc>
              <a:spcBef>
                <a:spcPct val="10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i="1" dirty="0" smtClean="0">
                <a:solidFill>
                  <a:srgbClr val="000099"/>
                </a:solidFill>
                <a:latin typeface="Calibri" pitchFamily="34" charset="0"/>
                <a:cs typeface="Arial" pitchFamily="34" charset="0"/>
              </a:rPr>
              <a:t>Специалисты аппарата областного комитета Профсоюза с 2007 года проводят предварительную экспертизу перед заключением коллективных договоров по всем направлениям деятельности Профсоюза</a:t>
            </a:r>
          </a:p>
        </p:txBody>
      </p:sp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5725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Правозащитная работа</a:t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Тамбовской областной организации Профсоюза</a:t>
            </a:r>
          </a:p>
        </p:txBody>
      </p:sp>
      <p:sp>
        <p:nvSpPr>
          <p:cNvPr id="24579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28688"/>
            <a:ext cx="5500688" cy="57404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spcBef>
                <a:spcPct val="40000"/>
              </a:spcBef>
              <a:buFontTx/>
              <a:buBlip>
                <a:blip r:embed="rId2"/>
              </a:buBlip>
            </a:pP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С 2008 года в штате аппарата областной организации Профсоюза на полную ставку работает правовой инспектор труда (ранее на 0,5 ставки).</a:t>
            </a:r>
          </a:p>
          <a:p>
            <a:pPr algn="just" eaLnBrk="1" hangingPunct="1">
              <a:lnSpc>
                <a:spcPct val="80000"/>
              </a:lnSpc>
              <a:spcBef>
                <a:spcPct val="40000"/>
              </a:spcBef>
              <a:buFont typeface="Arial" charset="0"/>
              <a:buBlip>
                <a:blip r:embed="rId2"/>
              </a:buBlip>
            </a:pP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По всем проектам законов и другим </a:t>
            </a:r>
            <a:r>
              <a:rPr lang="ru-RU" sz="1400" i="1" dirty="0" err="1" smtClean="0">
                <a:solidFill>
                  <a:schemeClr val="accent2"/>
                </a:solidFill>
                <a:latin typeface="Arial" charset="0"/>
                <a:cs typeface="Arial" charset="0"/>
              </a:rPr>
              <a:t>норматино-правовым</a:t>
            </a: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актам области, касающихся социально-трудовых отношений работников здравоохранения, направляются предложения и замечания в органы законодательной и исполнительной властей.</a:t>
            </a:r>
          </a:p>
          <a:p>
            <a:pPr algn="just" eaLnBrk="1" hangingPunct="1">
              <a:lnSpc>
                <a:spcPct val="80000"/>
              </a:lnSpc>
              <a:spcBef>
                <a:spcPct val="40000"/>
              </a:spcBef>
              <a:buFont typeface="Arial" charset="0"/>
              <a:buBlip>
                <a:blip r:embed="rId2"/>
              </a:buBlip>
            </a:pP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В 2008</a:t>
            </a:r>
            <a:r>
              <a:rPr lang="en-US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-2009</a:t>
            </a: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годах основное внимание уделялось вопросам оплаты труда в связи с подготовкой к переходу на отраслевую систему оплаты труда в здравоохранении.</a:t>
            </a:r>
          </a:p>
          <a:p>
            <a:pPr algn="just" eaLnBrk="1" hangingPunct="1">
              <a:lnSpc>
                <a:spcPct val="80000"/>
              </a:lnSpc>
              <a:spcBef>
                <a:spcPct val="40000"/>
              </a:spcBef>
              <a:buFont typeface="Arial" charset="0"/>
              <a:buNone/>
            </a:pP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	Проводились проверки совместно с </a:t>
            </a:r>
            <a:r>
              <a:rPr lang="ru-RU" sz="1400" i="1" dirty="0" err="1" smtClean="0">
                <a:solidFill>
                  <a:schemeClr val="accent2"/>
                </a:solidFill>
                <a:latin typeface="Arial" charset="0"/>
                <a:cs typeface="Arial" charset="0"/>
              </a:rPr>
              <a:t>гос</a:t>
            </a: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. инспекцией труда, управлением труда и социального развития, управлением здравоохранения </a:t>
            </a:r>
            <a:r>
              <a:rPr lang="ru-RU" sz="1400" i="1" dirty="0" err="1" smtClean="0">
                <a:solidFill>
                  <a:schemeClr val="accent2"/>
                </a:solidFill>
                <a:latin typeface="Arial" charset="0"/>
                <a:cs typeface="Arial" charset="0"/>
              </a:rPr>
              <a:t>облас-ти</a:t>
            </a: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, ТОФОМС; велся мониторинг по реализации Закона области №349-З от 20.02.08г. о размерах премирования в ЛПУ области.</a:t>
            </a:r>
          </a:p>
          <a:p>
            <a:pPr algn="just" eaLnBrk="1" hangingPunct="1">
              <a:lnSpc>
                <a:spcPct val="80000"/>
              </a:lnSpc>
              <a:spcBef>
                <a:spcPct val="40000"/>
              </a:spcBef>
              <a:buFont typeface="Arial" charset="0"/>
              <a:buBlip>
                <a:blip r:embed="rId2"/>
              </a:buBlip>
            </a:pP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Ежегодно поступает около 500 обращений от работников учреждений здравоохранения области - членов Профсоюза по вопросам правового характера . </a:t>
            </a:r>
          </a:p>
          <a:p>
            <a:pPr algn="just" eaLnBrk="1" hangingPunct="1">
              <a:lnSpc>
                <a:spcPct val="80000"/>
              </a:lnSpc>
              <a:spcBef>
                <a:spcPct val="40000"/>
              </a:spcBef>
              <a:buFont typeface="Arial" charset="0"/>
              <a:buNone/>
            </a:pP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	Большинство из них связано с приемом и увольнением, заработной платой и начислением отпускных, рабочем времени и времени отдыха,  досрочными трудовыми пенсиями, </a:t>
            </a:r>
            <a:r>
              <a:rPr lang="ru-RU" sz="1400" i="1" dirty="0" err="1" smtClean="0">
                <a:solidFill>
                  <a:schemeClr val="accent2"/>
                </a:solidFill>
                <a:latin typeface="Arial" charset="0"/>
                <a:cs typeface="Arial" charset="0"/>
              </a:rPr>
              <a:t>федераль-ными</a:t>
            </a: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и региональными надбавками и др. На все вопросы даются ответы или консультации, в т.ч. и на личном приеме (более чем 250 чел. ежегодно).</a:t>
            </a:r>
          </a:p>
          <a:p>
            <a:pPr algn="just" eaLnBrk="1" hangingPunct="1">
              <a:lnSpc>
                <a:spcPct val="80000"/>
              </a:lnSpc>
              <a:spcBef>
                <a:spcPct val="40000"/>
              </a:spcBef>
              <a:buFontTx/>
              <a:buBlip>
                <a:blip r:embed="rId2"/>
              </a:buBlip>
            </a:pP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Правовой инспектор труда помогал готовить исковые заявления членам Профсоюза и участвовал в заседаниях суда.</a:t>
            </a:r>
          </a:p>
          <a:p>
            <a:pPr algn="just" eaLnBrk="1" hangingPunct="1">
              <a:lnSpc>
                <a:spcPct val="80000"/>
              </a:lnSpc>
              <a:spcBef>
                <a:spcPct val="40000"/>
              </a:spcBef>
              <a:buFont typeface="Arial" charset="0"/>
              <a:buNone/>
            </a:pPr>
            <a:r>
              <a:rPr lang="ru-RU" sz="14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</a:t>
            </a:r>
          </a:p>
        </p:txBody>
      </p:sp>
      <p:pic>
        <p:nvPicPr>
          <p:cNvPr id="24580" name="Picture 11" descr="труд кодекс"/>
          <p:cNvPicPr>
            <a:picLocks noChangeAspect="1" noChangeArrowheads="1"/>
          </p:cNvPicPr>
          <p:nvPr/>
        </p:nvPicPr>
        <p:blipFill>
          <a:blip r:embed="rId3">
            <a:lum bright="18000"/>
          </a:blip>
          <a:srcRect/>
          <a:stretch>
            <a:fillRect/>
          </a:stretch>
        </p:blipFill>
        <p:spPr bwMode="auto">
          <a:xfrm>
            <a:off x="5572125" y="1071563"/>
            <a:ext cx="3433763" cy="536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Эмблема-Профсоюза"/>
          <p:cNvPicPr>
            <a:picLocks noChangeAspect="1" noChangeArrowheads="1"/>
          </p:cNvPicPr>
          <p:nvPr/>
        </p:nvPicPr>
        <p:blipFill>
          <a:blip r:embed="rId4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3786190"/>
            <a:ext cx="8229600" cy="2478087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sz="3600" dirty="0">
                <a:solidFill>
                  <a:schemeClr val="accent4"/>
                </a:solidFill>
                <a:latin typeface="Calibri" pitchFamily="34" charset="0"/>
              </a:rPr>
              <a:t>  </a:t>
            </a:r>
            <a:r>
              <a:rPr lang="ru-RU" sz="4000" b="1" dirty="0">
                <a:solidFill>
                  <a:schemeClr val="accent4"/>
                </a:solidFill>
                <a:latin typeface="Calibri" pitchFamily="34" charset="0"/>
              </a:rPr>
              <a:t>Денежные выплаты по приоритетному национальному проекту «Здоровье» учитываются </a:t>
            </a:r>
          </a:p>
          <a:p>
            <a:pPr marL="0" indent="0" algn="ctr">
              <a:buFontTx/>
              <a:buNone/>
            </a:pPr>
            <a:r>
              <a:rPr lang="ru-RU" sz="4000" b="1" u="sng" dirty="0">
                <a:solidFill>
                  <a:srgbClr val="C00000"/>
                </a:solidFill>
                <a:latin typeface="Calibri" pitchFamily="34" charset="0"/>
              </a:rPr>
              <a:t>В СРЕДНЕМ ЗАРАБОТКЕ</a:t>
            </a:r>
          </a:p>
        </p:txBody>
      </p:sp>
      <p:sp>
        <p:nvSpPr>
          <p:cNvPr id="55300" name="AutoShape 4"/>
          <p:cNvSpPr>
            <a:spLocks noChangeArrowheads="1"/>
          </p:cNvSpPr>
          <p:nvPr/>
        </p:nvSpPr>
        <p:spPr bwMode="auto">
          <a:xfrm>
            <a:off x="468313" y="1125536"/>
            <a:ext cx="8207375" cy="2089150"/>
          </a:xfrm>
          <a:prstGeom prst="downArrowCallout">
            <a:avLst>
              <a:gd name="adj1" fmla="val 98214"/>
              <a:gd name="adj2" fmla="val 98214"/>
              <a:gd name="adj3" fmla="val 16667"/>
              <a:gd name="adj4" fmla="val 66667"/>
            </a:avLst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54510"/>
                  <a:invGamma/>
                </a:srgbClr>
              </a:gs>
            </a:gsLst>
            <a:path path="rect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5301" name="Picture 5" descr="Эмблема-Профсоюза"/>
          <p:cNvPicPr>
            <a:picLocks noChangeAspect="1" noChangeArrowheads="1"/>
          </p:cNvPicPr>
          <p:nvPr/>
        </p:nvPicPr>
        <p:blipFill>
          <a:blip r:embed="rId2" cstate="print">
            <a:lum bright="90000" contrast="6000"/>
          </a:blip>
          <a:srcRect/>
          <a:stretch>
            <a:fillRect/>
          </a:stretch>
        </p:blipFill>
        <p:spPr bwMode="auto">
          <a:xfrm>
            <a:off x="4067175" y="2420936"/>
            <a:ext cx="1079500" cy="544513"/>
          </a:xfrm>
          <a:prstGeom prst="rect">
            <a:avLst/>
          </a:prstGeom>
          <a:noFill/>
        </p:spPr>
      </p:pic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571472" y="11429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3800" b="1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Требование Профсоюза выполнено</a:t>
            </a:r>
          </a:p>
        </p:txBody>
      </p:sp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2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animBg="1"/>
      <p:bldP spid="5530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2852"/>
            <a:ext cx="8229600" cy="1000148"/>
          </a:xfrm>
          <a:noFill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КОНТРОЛЬ ЗА СОСТОЯНИЕМ УСЛОВИЙ И ОХРАНЫ ТРУДА В УЧРЕЖДЕНИЯХ ЗДРАВООХРАНЕНИЯ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714750" y="1268413"/>
            <a:ext cx="5214938" cy="5400675"/>
          </a:xfrm>
        </p:spPr>
        <p:txBody>
          <a:bodyPr rtlCol="0">
            <a:normAutofit lnSpcReduction="10000"/>
          </a:bodyPr>
          <a:lstStyle/>
          <a:p>
            <a:pPr marL="177800" indent="-166688" eaLnBrk="1" fontAlgn="auto" hangingPunct="1">
              <a:lnSpc>
                <a:spcPct val="70000"/>
              </a:lnSpc>
              <a:spcBef>
                <a:spcPct val="4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solidFill>
                  <a:schemeClr val="accent4"/>
                </a:solidFill>
                <a:latin typeface="Calibri" pitchFamily="34" charset="0"/>
              </a:rPr>
              <a:t>В  аппарате областной организации Профсоюза штатного технического инспектора труда нет. Проверки производятся работниками аппарата (20-25 в год), внештатными инспекторами труда, уполномоченными по охране труда Профсоюза</a:t>
            </a:r>
          </a:p>
          <a:p>
            <a:pPr marL="177800" indent="-166688" eaLnBrk="1" fontAlgn="auto" hangingPunct="1">
              <a:lnSpc>
                <a:spcPct val="70000"/>
              </a:lnSpc>
              <a:spcBef>
                <a:spcPct val="4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solidFill>
                  <a:schemeClr val="accent4"/>
                </a:solidFill>
                <a:latin typeface="Calibri" pitchFamily="34" charset="0"/>
              </a:rPr>
              <a:t>Практикуются проверки совместно с </a:t>
            </a:r>
            <a:r>
              <a:rPr lang="ru-RU" sz="1800" b="1" dirty="0" err="1" smtClean="0">
                <a:solidFill>
                  <a:schemeClr val="accent4"/>
                </a:solidFill>
                <a:latin typeface="Calibri" pitchFamily="34" charset="0"/>
              </a:rPr>
              <a:t>государст-венной</a:t>
            </a:r>
            <a:r>
              <a:rPr lang="ru-RU" sz="1800" b="1" dirty="0" smtClean="0">
                <a:solidFill>
                  <a:schemeClr val="accent4"/>
                </a:solidFill>
                <a:latin typeface="Calibri" pitchFamily="34" charset="0"/>
              </a:rPr>
              <a:t> инспекцией труда, ведомственной службой охраны труда управления здравоохранения области </a:t>
            </a:r>
          </a:p>
          <a:p>
            <a:pPr marL="177800" indent="-166688" eaLnBrk="1" fontAlgn="auto" hangingPunct="1">
              <a:lnSpc>
                <a:spcPct val="70000"/>
              </a:lnSpc>
              <a:spcBef>
                <a:spcPct val="4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solidFill>
                  <a:schemeClr val="accent4"/>
                </a:solidFill>
                <a:latin typeface="Calibri" pitchFamily="34" charset="0"/>
              </a:rPr>
              <a:t>Над решением вопросов по охране труда работают: 28 инженера по охране труда; 62 комиссии по охране труда</a:t>
            </a:r>
          </a:p>
          <a:p>
            <a:pPr marL="177800" indent="-166688" eaLnBrk="1" fontAlgn="auto" hangingPunct="1">
              <a:lnSpc>
                <a:spcPct val="70000"/>
              </a:lnSpc>
              <a:spcBef>
                <a:spcPct val="4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solidFill>
                  <a:schemeClr val="accent4"/>
                </a:solidFill>
                <a:latin typeface="Calibri" pitchFamily="34" charset="0"/>
              </a:rPr>
              <a:t>По предложению областной организации Профсоюза в региональное соглашение между органами </a:t>
            </a:r>
            <a:r>
              <a:rPr lang="ru-RU" sz="1800" b="1" dirty="0" err="1" smtClean="0">
                <a:solidFill>
                  <a:schemeClr val="accent4"/>
                </a:solidFill>
                <a:latin typeface="Calibri" pitchFamily="34" charset="0"/>
              </a:rPr>
              <a:t>гос</a:t>
            </a:r>
            <a:r>
              <a:rPr lang="ru-RU" sz="1800" b="1" dirty="0" smtClean="0">
                <a:solidFill>
                  <a:schemeClr val="accent4"/>
                </a:solidFill>
                <a:latin typeface="Calibri" pitchFamily="34" charset="0"/>
              </a:rPr>
              <a:t>. власти, объединениями работодателей и профсоюзов на 2008-2010г.г. внесен пункт о введении обязательного страхования медицинских работников в случае инфицирования их от больных</a:t>
            </a:r>
          </a:p>
          <a:p>
            <a:pPr marL="177800" indent="-166688" eaLnBrk="1" fontAlgn="auto" hangingPunct="1">
              <a:lnSpc>
                <a:spcPct val="70000"/>
              </a:lnSpc>
              <a:spcBef>
                <a:spcPct val="4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solidFill>
                  <a:schemeClr val="accent4"/>
                </a:solidFill>
                <a:latin typeface="Calibri" pitchFamily="34" charset="0"/>
              </a:rPr>
              <a:t>Ежегодно вопросы улучшения условий и охраны труда в учреждениях здравоохранения области рассматриваются на заседаниях выборных органов областной организации Профсоюза, отражаются в газетах «Вестник Профсоюза» и «Профсоюзная жизнь» (печатном органе областного объединения организаций профсоюзов)</a:t>
            </a:r>
          </a:p>
        </p:txBody>
      </p:sp>
      <p:pic>
        <p:nvPicPr>
          <p:cNvPr id="48132" name="Picture 6" descr="IMGP68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4071938"/>
            <a:ext cx="3643307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48133" name="Picture 5" descr="IMGP686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1285875"/>
            <a:ext cx="357187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50900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Проблемы в области охраны труда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" y="928671"/>
            <a:ext cx="9144000" cy="2298718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ru-RU" sz="2400" b="1" dirty="0">
                <a:solidFill>
                  <a:schemeClr val="accent4"/>
                </a:solidFill>
                <a:latin typeface="Calibri" pitchFamily="34" charset="0"/>
              </a:rPr>
              <a:t>Число </a:t>
            </a:r>
            <a:r>
              <a:rPr lang="ru-RU" sz="2400" b="1" dirty="0" smtClean="0">
                <a:solidFill>
                  <a:schemeClr val="accent4"/>
                </a:solidFill>
                <a:latin typeface="Calibri" pitchFamily="34" charset="0"/>
              </a:rPr>
              <a:t>несчастных случаев, связанных с </a:t>
            </a:r>
            <a:r>
              <a:rPr lang="ru-RU" sz="2400" b="1" dirty="0" err="1" smtClean="0">
                <a:solidFill>
                  <a:schemeClr val="accent4"/>
                </a:solidFill>
                <a:latin typeface="Calibri" pitchFamily="34" charset="0"/>
              </a:rPr>
              <a:t>производст-вом</a:t>
            </a:r>
            <a:r>
              <a:rPr lang="ru-RU" sz="2400" b="1" dirty="0" smtClean="0">
                <a:solidFill>
                  <a:schemeClr val="accent4"/>
                </a:solidFill>
                <a:latin typeface="Calibri" pitchFamily="34" charset="0"/>
              </a:rPr>
              <a:t> в учреждениях здравоохранения области: в 2005 году - 38, в 2006 – 45, в 2007 году – 23, в 2008 году – 20. Средняя длительность </a:t>
            </a:r>
            <a:r>
              <a:rPr lang="ru-RU" sz="2400" b="1" dirty="0">
                <a:solidFill>
                  <a:schemeClr val="accent4"/>
                </a:solidFill>
                <a:latin typeface="Calibri" pitchFamily="34" charset="0"/>
              </a:rPr>
              <a:t>одного случая </a:t>
            </a:r>
            <a:r>
              <a:rPr lang="ru-RU" sz="2400" b="1" dirty="0" err="1" smtClean="0">
                <a:solidFill>
                  <a:schemeClr val="accent4"/>
                </a:solidFill>
                <a:latin typeface="Calibri" pitchFamily="34" charset="0"/>
              </a:rPr>
              <a:t>нетрудоспособ-ности</a:t>
            </a:r>
            <a:r>
              <a:rPr lang="ru-RU" sz="2400" b="1" dirty="0" smtClean="0">
                <a:solidFill>
                  <a:schemeClr val="accent4"/>
                </a:solidFill>
                <a:latin typeface="Calibri" pitchFamily="34" charset="0"/>
              </a:rPr>
              <a:t> от производственных травм составляет 22 </a:t>
            </a:r>
            <a:r>
              <a:rPr lang="ru-RU" sz="2400" b="1" dirty="0">
                <a:solidFill>
                  <a:schemeClr val="accent4"/>
                </a:solidFill>
                <a:latin typeface="Calibri" pitchFamily="34" charset="0"/>
              </a:rPr>
              <a:t>- </a:t>
            </a:r>
            <a:r>
              <a:rPr lang="ru-RU" sz="2400" b="1" dirty="0" smtClean="0">
                <a:solidFill>
                  <a:schemeClr val="accent4"/>
                </a:solidFill>
                <a:latin typeface="Calibri" pitchFamily="34" charset="0"/>
              </a:rPr>
              <a:t>25 дней. Ежегодно   регистрируются  несколько случаев профессиональных заболеваний</a:t>
            </a:r>
          </a:p>
          <a:p>
            <a:pPr>
              <a:buClr>
                <a:schemeClr val="tx1"/>
              </a:buClr>
            </a:pPr>
            <a:endParaRPr lang="en-US" sz="1000" b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>
              <a:buClr>
                <a:schemeClr val="tx1"/>
              </a:buClr>
            </a:pPr>
            <a:r>
              <a:rPr lang="ru-RU" sz="2400" b="1" dirty="0" smtClean="0">
                <a:solidFill>
                  <a:schemeClr val="accent4"/>
                </a:solidFill>
                <a:latin typeface="Calibri" pitchFamily="34" charset="0"/>
              </a:rPr>
              <a:t>Аттестовано рабочих мест  - 34</a:t>
            </a:r>
            <a:r>
              <a:rPr lang="en-US" sz="2400" b="1" dirty="0" smtClean="0">
                <a:solidFill>
                  <a:schemeClr val="accent4"/>
                </a:solidFill>
                <a:latin typeface="Calibri" pitchFamily="34" charset="0"/>
              </a:rPr>
              <a:t>%</a:t>
            </a:r>
            <a:r>
              <a:rPr lang="ru-RU" sz="2400" b="1" dirty="0">
                <a:solidFill>
                  <a:schemeClr val="accent4"/>
                </a:solidFill>
                <a:latin typeface="Calibri" pitchFamily="34" charset="0"/>
              </a:rPr>
              <a:t/>
            </a:r>
            <a:br>
              <a:rPr lang="ru-RU" sz="2400" b="1" dirty="0">
                <a:solidFill>
                  <a:schemeClr val="accent4"/>
                </a:solidFill>
                <a:latin typeface="Calibri" pitchFamily="34" charset="0"/>
              </a:rPr>
            </a:br>
            <a:endParaRPr lang="ru-RU" sz="2400" b="1" dirty="0">
              <a:solidFill>
                <a:schemeClr val="accent4"/>
              </a:solidFill>
              <a:latin typeface="Calibri" pitchFamily="34" charset="0"/>
            </a:endParaRPr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-9556" y="3929066"/>
            <a:ext cx="4824412" cy="2643206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</a:pPr>
            <a:r>
              <a:rPr lang="ru-RU" sz="2400" b="1" dirty="0">
                <a:solidFill>
                  <a:schemeClr val="accent4"/>
                </a:solidFill>
                <a:latin typeface="Calibri" pitchFamily="34" charset="0"/>
              </a:rPr>
              <a:t>С учетом всех источников финансирования затраты на охрану труда в целом </a:t>
            </a:r>
            <a:r>
              <a:rPr lang="ru-RU" sz="2400" b="1" dirty="0" smtClean="0">
                <a:solidFill>
                  <a:schemeClr val="accent4"/>
                </a:solidFill>
                <a:latin typeface="Calibri" pitchFamily="34" charset="0"/>
              </a:rPr>
              <a:t>в </a:t>
            </a:r>
            <a:r>
              <a:rPr lang="ru-RU" sz="2400" b="1" dirty="0">
                <a:solidFill>
                  <a:schemeClr val="accent4"/>
                </a:solidFill>
                <a:latin typeface="Calibri" pitchFamily="34" charset="0"/>
              </a:rPr>
              <a:t>расчете на 1 работника составляют </a:t>
            </a:r>
            <a:r>
              <a:rPr lang="ru-RU" sz="2400" b="1" dirty="0" smtClean="0">
                <a:solidFill>
                  <a:schemeClr val="accent4"/>
                </a:solidFill>
                <a:latin typeface="Calibri" pitchFamily="34" charset="0"/>
              </a:rPr>
              <a:t>1440 рублей.</a:t>
            </a:r>
            <a:endParaRPr lang="ru-RU" sz="2400" b="1" dirty="0">
              <a:solidFill>
                <a:schemeClr val="accent4"/>
              </a:solidFill>
              <a:latin typeface="Calibri" pitchFamily="34" charset="0"/>
            </a:endParaRPr>
          </a:p>
        </p:txBody>
      </p:sp>
      <p:pic>
        <p:nvPicPr>
          <p:cNvPr id="122885" name="Picture 5" descr="848d6ab4dc55fd15faf92e4fc168d14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214686"/>
            <a:ext cx="3221030" cy="3357586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3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600" decel="10000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/>
      <p:bldP spid="122883" grpId="0" build="p"/>
      <p:bldP spid="12288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2844" y="642918"/>
            <a:ext cx="8501122" cy="508000"/>
          </a:xfrm>
          <a:noFill/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200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Финансовые средства, затраченные на мероприятия по охране труда ( в тыс. руб.)</a:t>
            </a:r>
            <a:r>
              <a:rPr lang="ru-RU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156678" name="Object 6"/>
          <p:cNvGraphicFramePr>
            <a:graphicFrameLocks noChangeAspect="1"/>
          </p:cNvGraphicFramePr>
          <p:nvPr>
            <p:ph idx="1"/>
          </p:nvPr>
        </p:nvGraphicFramePr>
        <p:xfrm>
          <a:off x="571472" y="1785926"/>
          <a:ext cx="8181975" cy="4524375"/>
        </p:xfrm>
        <a:graphic>
          <a:graphicData uri="http://schemas.openxmlformats.org/presentationml/2006/ole">
            <p:oleObj spid="_x0000_s22530" name="Диаграмма" r:id="rId3" imgW="8267768" imgH="4571910" progId="MSGraph.Chart.8">
              <p:embed followColorScheme="full"/>
            </p:oleObj>
          </a:graphicData>
        </a:graphic>
      </p:graphicFrame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4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5667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7" descr="Эмблема-Профсоюз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8000" contrast="12000"/>
          </a:blip>
          <a:srcRect/>
          <a:stretch>
            <a:fillRect/>
          </a:stretch>
        </p:blipFill>
        <p:spPr>
          <a:xfrm>
            <a:off x="0" y="1690677"/>
            <a:ext cx="9144000" cy="4714875"/>
          </a:xfrm>
        </p:spPr>
      </p:pic>
      <p:sp>
        <p:nvSpPr>
          <p:cNvPr id="35844" name="Прямоугольник 5"/>
          <p:cNvSpPr>
            <a:spLocks noChangeArrowheads="1"/>
          </p:cNvSpPr>
          <p:nvPr/>
        </p:nvSpPr>
        <p:spPr bwMode="auto">
          <a:xfrm>
            <a:off x="357158" y="1357298"/>
            <a:ext cx="8501062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1400" i="1" dirty="0">
                <a:solidFill>
                  <a:srgbClr val="006666"/>
                </a:solidFill>
              </a:rPr>
              <a:t> </a:t>
            </a: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Решением </a:t>
            </a:r>
            <a:r>
              <a:rPr lang="en-US" sz="1600" b="1" i="1" dirty="0">
                <a:solidFill>
                  <a:schemeClr val="accent4"/>
                </a:solidFill>
                <a:latin typeface="Calibri" pitchFamily="34" charset="0"/>
              </a:rPr>
              <a:t>VI</a:t>
            </a: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 Пленума обкома Профсоюза 5 марта 2007 года был создан </a:t>
            </a:r>
            <a:r>
              <a:rPr lang="ru-RU" sz="1600" b="1" i="1" u="sng" dirty="0">
                <a:solidFill>
                  <a:schemeClr val="accent4"/>
                </a:solidFill>
                <a:latin typeface="Calibri" pitchFamily="34" charset="0"/>
              </a:rPr>
              <a:t>Фонд оздоровления </a:t>
            </a: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в целях оказания  помощи работникам учреждений здравоохранения области -членам Профсоюза в решении вопросов оздоровления, лечения, оказания материальной помощи при уходе на инвалидность, а также повышения мотивации </a:t>
            </a:r>
            <a:r>
              <a:rPr lang="ru-RU" sz="1600" b="1" i="1" dirty="0" err="1">
                <a:solidFill>
                  <a:schemeClr val="accent4"/>
                </a:solidFill>
                <a:latin typeface="Calibri" pitchFamily="34" charset="0"/>
              </a:rPr>
              <a:t>профчленства</a:t>
            </a: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. Утверждено Положение о </a:t>
            </a:r>
            <a:r>
              <a:rPr lang="ru-RU" sz="1600" b="1" i="1" dirty="0" err="1">
                <a:solidFill>
                  <a:schemeClr val="accent4"/>
                </a:solidFill>
                <a:latin typeface="Calibri" pitchFamily="34" charset="0"/>
              </a:rPr>
              <a:t>порябке</a:t>
            </a: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 образования и использования Фонда оздоровления.</a:t>
            </a:r>
          </a:p>
          <a:p>
            <a:endParaRPr lang="ru-RU" sz="1600" b="1" i="1" dirty="0">
              <a:solidFill>
                <a:schemeClr val="accent4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 В 2007 году из Фонда  оздоровления на эти цели оказана помощь в размере </a:t>
            </a:r>
            <a:r>
              <a:rPr lang="ru-RU" sz="1600" b="1" i="1" dirty="0" smtClean="0">
                <a:solidFill>
                  <a:schemeClr val="accent4"/>
                </a:solidFill>
                <a:latin typeface="Calibri" pitchFamily="34" charset="0"/>
              </a:rPr>
              <a:t>103,5 тыс. </a:t>
            </a: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рублей, в 2008 </a:t>
            </a:r>
            <a:r>
              <a:rPr lang="ru-RU" sz="1600" b="1" i="1" dirty="0" smtClean="0">
                <a:solidFill>
                  <a:schemeClr val="accent4"/>
                </a:solidFill>
                <a:latin typeface="Calibri" pitchFamily="34" charset="0"/>
              </a:rPr>
              <a:t>году - 150 тыс. рублей, в 2009 году – </a:t>
            </a:r>
            <a:r>
              <a:rPr lang="ru-RU" sz="1600" b="1" i="1" dirty="0" smtClean="0">
                <a:solidFill>
                  <a:schemeClr val="accent4"/>
                </a:solidFill>
                <a:latin typeface="Calibri" pitchFamily="34" charset="0"/>
              </a:rPr>
              <a:t>230 </a:t>
            </a:r>
            <a:r>
              <a:rPr lang="ru-RU" sz="1600" b="1" i="1" dirty="0" smtClean="0">
                <a:solidFill>
                  <a:schemeClr val="accent4"/>
                </a:solidFill>
                <a:latin typeface="Calibri" pitchFamily="34" charset="0"/>
              </a:rPr>
              <a:t>тыс. рублей. </a:t>
            </a:r>
            <a:endParaRPr lang="ru-RU" sz="1600" b="1" i="1" dirty="0">
              <a:solidFill>
                <a:schemeClr val="accent4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endParaRPr lang="ru-RU" sz="1600" b="1" i="1" dirty="0">
              <a:solidFill>
                <a:schemeClr val="accent4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 Тамбовским областным объединением организаций профсоюзов с 2004 года для членов профсоюзных организаций, входящих в ТОООП предоставляются льготы   в виде 30 </a:t>
            </a:r>
            <a:r>
              <a:rPr lang="en-US" sz="1600" b="1" i="1" dirty="0">
                <a:solidFill>
                  <a:schemeClr val="accent4"/>
                </a:solidFill>
                <a:latin typeface="Calibri" pitchFamily="34" charset="0"/>
              </a:rPr>
              <a:t>%</a:t>
            </a: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 скидки стоимости санаторно-курортной путевки в санаторий им.Калинина и 2-е отделение Тамбовского кардиологического санатория (системы профсоюзных здравниц области).</a:t>
            </a:r>
          </a:p>
          <a:p>
            <a:pPr>
              <a:buFont typeface="Wingdings" pitchFamily="2" charset="2"/>
              <a:buChar char="v"/>
            </a:pPr>
            <a:endParaRPr lang="ru-RU" sz="1600" b="1" i="1" dirty="0">
              <a:solidFill>
                <a:schemeClr val="accent4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 Такими льготами воспользовались и поправили здоровье  в 2004-2006 годах    22 работника учреждений здравоохранения области, в 2007 году – 16 человек, в 2008 году - 32 </a:t>
            </a:r>
            <a:r>
              <a:rPr lang="ru-RU" sz="1600" b="1" i="1" dirty="0" smtClean="0">
                <a:solidFill>
                  <a:schemeClr val="accent4"/>
                </a:solidFill>
                <a:latin typeface="Calibri" pitchFamily="34" charset="0"/>
              </a:rPr>
              <a:t>человека, в 2009 году - 38 человек.</a:t>
            </a:r>
            <a:endParaRPr lang="ru-RU" sz="1600" b="1" i="1" dirty="0">
              <a:solidFill>
                <a:schemeClr val="accent4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endParaRPr lang="ru-RU" sz="1600" b="1" i="1" dirty="0">
              <a:solidFill>
                <a:schemeClr val="accent4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 В </a:t>
            </a:r>
            <a:r>
              <a:rPr lang="ru-RU" sz="1600" b="1" i="1" dirty="0" smtClean="0">
                <a:solidFill>
                  <a:schemeClr val="accent4"/>
                </a:solidFill>
                <a:latin typeface="Calibri" pitchFamily="34" charset="0"/>
              </a:rPr>
              <a:t>2008, 2009 годах </a:t>
            </a:r>
            <a:r>
              <a:rPr lang="ru-RU" sz="1600" b="1" i="1" dirty="0">
                <a:solidFill>
                  <a:schemeClr val="accent4"/>
                </a:solidFill>
                <a:latin typeface="Calibri" pitchFamily="34" charset="0"/>
              </a:rPr>
              <a:t>проводилась дополнительная диспансеризация работников бюджетной сферы (в т.ч. учреждений здравоохранения области).</a:t>
            </a:r>
          </a:p>
          <a:p>
            <a:r>
              <a:rPr lang="ru-RU" sz="1600" b="1" dirty="0">
                <a:solidFill>
                  <a:schemeClr val="accent4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35845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72560" cy="508000"/>
          </a:xfrm>
          <a:noFill/>
        </p:spPr>
        <p:txBody>
          <a:bodyPr/>
          <a:lstStyle/>
          <a:p>
            <a:pPr algn="ctr" eaLnBrk="1" hangingPunct="1"/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Оздоровление работников здравоохранения</a:t>
            </a:r>
          </a:p>
        </p:txBody>
      </p:sp>
      <p:pic>
        <p:nvPicPr>
          <p:cNvPr id="5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Решение социальных вопросов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1928802"/>
            <a:ext cx="8607454" cy="5214937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10000"/>
              </a:lnSpc>
              <a:spcBef>
                <a:spcPct val="10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i="1" dirty="0" smtClean="0">
                <a:solidFill>
                  <a:schemeClr val="accent4"/>
                </a:solidFill>
                <a:latin typeface="Calibri" pitchFamily="34" charset="0"/>
                <a:cs typeface="Arial" pitchFamily="34" charset="0"/>
              </a:rPr>
              <a:t>Участия работников учреждений здравоохранения области с 2006 года в программе улучшения жилищных условий с использованием ипотечного кредитования  и получения безвозмездных субсидий (более 100 семей воспользовались этой программой)</a:t>
            </a:r>
          </a:p>
          <a:p>
            <a:pPr eaLnBrk="1" fontAlgn="auto" hangingPunct="1">
              <a:lnSpc>
                <a:spcPct val="110000"/>
              </a:lnSpc>
              <a:spcBef>
                <a:spcPct val="10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i="1" dirty="0" smtClean="0">
                <a:solidFill>
                  <a:schemeClr val="accent4"/>
                </a:solidFill>
                <a:latin typeface="Calibri" pitchFamily="34" charset="0"/>
                <a:cs typeface="Arial" pitchFamily="34" charset="0"/>
              </a:rPr>
              <a:t>Установления МРОТ в Тамбовской области с 1 марта 2008 года в размере 3265 рублей (по федеральному законодательству было – 2300 рублей) ,   с 1 января 2009 года федеральным законодательством -4330 рублей   </a:t>
            </a:r>
          </a:p>
          <a:p>
            <a:pPr eaLnBrk="1" fontAlgn="auto" hangingPunct="1">
              <a:lnSpc>
                <a:spcPct val="110000"/>
              </a:lnSpc>
              <a:spcBef>
                <a:spcPct val="10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i="1" dirty="0" smtClean="0">
              <a:solidFill>
                <a:schemeClr val="accent4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87748" name="Rectangle 4"/>
          <p:cNvSpPr>
            <a:spLocks noChangeArrowheads="1"/>
          </p:cNvSpPr>
          <p:nvPr/>
        </p:nvSpPr>
        <p:spPr bwMode="auto">
          <a:xfrm>
            <a:off x="214282" y="1071546"/>
            <a:ext cx="8785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Обращения к Губернатору Тамбовской области, Областную Думу,  позволили решить вопросы: </a:t>
            </a:r>
          </a:p>
        </p:txBody>
      </p:sp>
      <p:pic>
        <p:nvPicPr>
          <p:cNvPr id="5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500042"/>
            <a:ext cx="6553200" cy="50800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Финансовая работа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285860"/>
            <a:ext cx="7643812" cy="39592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1800" b="1" i="1" dirty="0" smtClean="0">
                <a:solidFill>
                  <a:schemeClr val="accent4"/>
                </a:solidFill>
                <a:latin typeface="Calibri" pitchFamily="34" charset="0"/>
              </a:rPr>
              <a:t>С 2004 </a:t>
            </a:r>
            <a:r>
              <a:rPr lang="ru-RU" sz="1800" b="1" i="1" dirty="0" err="1" smtClean="0">
                <a:solidFill>
                  <a:schemeClr val="accent4"/>
                </a:solidFill>
                <a:latin typeface="Calibri" pitchFamily="34" charset="0"/>
              </a:rPr>
              <a:t>годаТамбовская</a:t>
            </a:r>
            <a:r>
              <a:rPr lang="ru-RU" sz="1800" b="1" i="1" dirty="0" smtClean="0">
                <a:solidFill>
                  <a:schemeClr val="accent4"/>
                </a:solidFill>
                <a:latin typeface="Calibri" pitchFamily="34" charset="0"/>
              </a:rPr>
              <a:t> областная организация Профсоюза одной из первых региональных организаций профсоюза работников здравоохранения РФ и первой среди отраслевых областных профсоюзных организаций перешла на упрощенную систему налогообложения. Это дает экономию средств по </a:t>
            </a:r>
            <a:r>
              <a:rPr lang="ru-RU" sz="1800" b="1" i="1" dirty="0" err="1" smtClean="0">
                <a:solidFill>
                  <a:schemeClr val="accent4"/>
                </a:solidFill>
                <a:latin typeface="Calibri" pitchFamily="34" charset="0"/>
              </a:rPr>
              <a:t>профбюджету</a:t>
            </a:r>
            <a:r>
              <a:rPr lang="ru-RU" sz="1800" b="1" i="1" dirty="0" smtClean="0">
                <a:solidFill>
                  <a:schemeClr val="accent4"/>
                </a:solidFill>
                <a:latin typeface="Calibri" pitchFamily="34" charset="0"/>
              </a:rPr>
              <a:t> порядка 80-100 тыс. рублей в год</a:t>
            </a:r>
          </a:p>
          <a:p>
            <a:pPr algn="just" eaLnBrk="1" hangingPunct="1">
              <a:lnSpc>
                <a:spcPct val="80000"/>
              </a:lnSpc>
            </a:pPr>
            <a:endParaRPr lang="ru-RU" sz="1800" b="1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1800" b="1" i="1" dirty="0" smtClean="0">
                <a:solidFill>
                  <a:schemeClr val="accent4"/>
                </a:solidFill>
                <a:latin typeface="Calibri" pitchFamily="34" charset="0"/>
              </a:rPr>
              <a:t>II</a:t>
            </a:r>
            <a:r>
              <a:rPr lang="ru-RU" sz="1800" b="1" i="1" dirty="0" smtClean="0">
                <a:solidFill>
                  <a:schemeClr val="accent4"/>
                </a:solidFill>
                <a:latin typeface="Calibri" pitchFamily="34" charset="0"/>
              </a:rPr>
              <a:t> Пленумом обкома Профсоюза в 2005 году утверждена Учетная политика на основе которой ведется бухгалтерский, налоговый учет областной организации Профсоюза</a:t>
            </a:r>
          </a:p>
          <a:p>
            <a:pPr algn="just" eaLnBrk="1" hangingPunct="1">
              <a:lnSpc>
                <a:spcPct val="80000"/>
              </a:lnSpc>
            </a:pPr>
            <a:endParaRPr lang="ru-RU" sz="1800" b="1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ru-RU" sz="1800" b="1" i="1" dirty="0" smtClean="0">
                <a:solidFill>
                  <a:schemeClr val="accent4"/>
                </a:solidFill>
                <a:latin typeface="Calibri" pitchFamily="34" charset="0"/>
              </a:rPr>
              <a:t>37 первичных организаций Профсоюза, состоящих на </a:t>
            </a:r>
            <a:r>
              <a:rPr lang="ru-RU" sz="1800" b="1" i="1" dirty="0" err="1" smtClean="0">
                <a:solidFill>
                  <a:schemeClr val="accent4"/>
                </a:solidFill>
                <a:latin typeface="Calibri" pitchFamily="34" charset="0"/>
              </a:rPr>
              <a:t>профучете</a:t>
            </a:r>
            <a:r>
              <a:rPr lang="ru-RU" sz="1800" b="1" i="1" dirty="0" smtClean="0">
                <a:solidFill>
                  <a:schemeClr val="accent4"/>
                </a:solidFill>
                <a:latin typeface="Calibri" pitchFamily="34" charset="0"/>
              </a:rPr>
              <a:t>, перешли на централизованное финансовое обслуживание областной организацией Профсоюза. Это значительно облегчило и упростило финансовую работу в </a:t>
            </a:r>
            <a:r>
              <a:rPr lang="ru-RU" sz="1800" b="1" i="1" dirty="0" err="1" smtClean="0">
                <a:solidFill>
                  <a:schemeClr val="accent4"/>
                </a:solidFill>
                <a:latin typeface="Calibri" pitchFamily="34" charset="0"/>
              </a:rPr>
              <a:t>первичках</a:t>
            </a:r>
            <a:endParaRPr lang="ru-RU" sz="1800" b="1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ru-RU" sz="1800" b="1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ru-RU" sz="1800" b="1" i="1" dirty="0" smtClean="0">
                <a:solidFill>
                  <a:schemeClr val="accent4"/>
                </a:solidFill>
                <a:latin typeface="Calibri" pitchFamily="34" charset="0"/>
              </a:rPr>
              <a:t>С 2008 года при работе с банком областной организацией Профсоюза осуществлен переход на автоматизированную систему «Клиент-Сбербанк». Это обеспечило подготовку, защиту, отправку, прием, проверку и обработку документов в электронном виде</a:t>
            </a:r>
          </a:p>
          <a:p>
            <a:pPr algn="just"/>
            <a:endParaRPr lang="ru-RU" sz="1800" dirty="0">
              <a:solidFill>
                <a:schemeClr val="accent4"/>
              </a:solidFill>
              <a:latin typeface="Calibri" pitchFamily="34" charset="0"/>
            </a:endParaRPr>
          </a:p>
        </p:txBody>
      </p:sp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1" name="Rectangle 21"/>
          <p:cNvSpPr>
            <a:spLocks noGrp="1" noChangeArrowheads="1"/>
          </p:cNvSpPr>
          <p:nvPr>
            <p:ph type="title" sz="quarter"/>
          </p:nvPr>
        </p:nvSpPr>
        <p:spPr>
          <a:xfrm>
            <a:off x="0" y="723880"/>
            <a:ext cx="8929688" cy="714375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Конкурс Центрального федерального округа «Мастера Центральной России» по профессии «медицинская сестра», </a:t>
            </a:r>
            <a:b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проведенный профсоюзами ЦФО в декабре 2006 года в г.Иваново</a:t>
            </a:r>
            <a:b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37891" name="Picture 2" descr="D:\диск Д\мультимедиа\фото\4 дек.06г. ЦФО Лучшая медсестра\Изображение 05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142875" y="1428750"/>
            <a:ext cx="2786063" cy="2089150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</p:pic>
      <p:pic>
        <p:nvPicPr>
          <p:cNvPr id="37892" name="Picture 5" descr="D:\диск Д\мультимедиа\фото\4 дек.06г. ЦФО Лучшая медсестра\Изображение 01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3071813" y="3643313"/>
            <a:ext cx="2809875" cy="2106612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</p:pic>
      <p:pic>
        <p:nvPicPr>
          <p:cNvPr id="37893" name="Picture 7" descr="D:\диск Д\мультимедиа\фото\4 дек.06г. ЦФО Лучшая медсестра\Изображение 030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142875" y="3643313"/>
            <a:ext cx="2808288" cy="2106612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</p:pic>
      <p:pic>
        <p:nvPicPr>
          <p:cNvPr id="37894" name="Picture 3" descr="D:\диск Д\мультимедиа\фото\4 дек.06г. ЦФО Лучшая медсестра\Изображение 02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7"/>
          <a:srcRect/>
          <a:stretch>
            <a:fillRect/>
          </a:stretch>
        </p:blipFill>
        <p:spPr>
          <a:xfrm>
            <a:off x="3071813" y="1428750"/>
            <a:ext cx="2771775" cy="2078038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</p:pic>
      <p:pic>
        <p:nvPicPr>
          <p:cNvPr id="37895" name="Picture 25" descr="P101047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00750" y="3643313"/>
            <a:ext cx="2855913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</p:pic>
      <p:pic>
        <p:nvPicPr>
          <p:cNvPr id="37896" name="Picture 26" descr="P101044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00750" y="1428750"/>
            <a:ext cx="2798763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</p:pic>
      <p:sp>
        <p:nvSpPr>
          <p:cNvPr id="37897" name="TextBox 15"/>
          <p:cNvSpPr txBox="1">
            <a:spLocks noChangeArrowheads="1"/>
          </p:cNvSpPr>
          <p:nvPr/>
        </p:nvSpPr>
        <p:spPr bwMode="auto">
          <a:xfrm>
            <a:off x="285750" y="5786438"/>
            <a:ext cx="864393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>
                <a:latin typeface="Calibri" pitchFamily="34" charset="0"/>
              </a:rPr>
              <a:t>Тамбовская областная организация Профсоюза обеспечила участие и финансовую поддержку участнице конкурса от Тамбовской  области медицинской сестре ГУЗ «Инфекционная больница» </a:t>
            </a:r>
            <a:r>
              <a:rPr lang="ru-RU" i="1" dirty="0">
                <a:solidFill>
                  <a:srgbClr val="C00000"/>
                </a:solidFill>
                <a:latin typeface="Calibri" pitchFamily="34" charset="0"/>
              </a:rPr>
              <a:t>Светлане </a:t>
            </a:r>
            <a:r>
              <a:rPr lang="ru-RU" i="1" dirty="0" err="1">
                <a:solidFill>
                  <a:srgbClr val="C00000"/>
                </a:solidFill>
                <a:latin typeface="Calibri" pitchFamily="34" charset="0"/>
              </a:rPr>
              <a:t>Бердевой</a:t>
            </a:r>
            <a:r>
              <a:rPr lang="ru-RU" i="1" dirty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Конкурс Центрального федерального округа «Мастера Центральной России» по профессии «медицинская сестра», </a:t>
            </a:r>
            <a:b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проведенный профсоюзами ЦФО в декабре 2006 года в г.Иваново</a:t>
            </a:r>
          </a:p>
        </p:txBody>
      </p:sp>
      <p:pic>
        <p:nvPicPr>
          <p:cNvPr id="38915" name="Picture 2" descr="D:\диск Д\мультимедиа\фото\4 дек.06г. ЦФО Лучшая медсестра\Изображение 00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4312" y="1357313"/>
            <a:ext cx="3571869" cy="2643187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sp>
        <p:nvSpPr>
          <p:cNvPr id="38916" name="Rectangle 15"/>
          <p:cNvSpPr>
            <a:spLocks noGrp="1" noChangeArrowheads="1"/>
          </p:cNvSpPr>
          <p:nvPr>
            <p:ph type="body" sz="half" idx="2"/>
          </p:nvPr>
        </p:nvSpPr>
        <p:spPr>
          <a:xfrm>
            <a:off x="4286248" y="1571612"/>
            <a:ext cx="4762500" cy="1357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i="1" dirty="0" smtClean="0">
                <a:solidFill>
                  <a:schemeClr val="accent4"/>
                </a:solidFill>
                <a:latin typeface="Calibri" pitchFamily="34" charset="0"/>
              </a:rPr>
              <a:t>Наша участница </a:t>
            </a:r>
            <a:r>
              <a:rPr lang="ru-RU" sz="2400" b="1" i="1" dirty="0" smtClean="0">
                <a:solidFill>
                  <a:srgbClr val="C00000"/>
                </a:solidFill>
                <a:latin typeface="Calibri" pitchFamily="34" charset="0"/>
              </a:rPr>
              <a:t>Светлана </a:t>
            </a:r>
            <a:r>
              <a:rPr lang="ru-RU" sz="2400" b="1" i="1" dirty="0" err="1" smtClean="0">
                <a:solidFill>
                  <a:srgbClr val="C00000"/>
                </a:solidFill>
                <a:latin typeface="Calibri" pitchFamily="34" charset="0"/>
              </a:rPr>
              <a:t>Бердева</a:t>
            </a:r>
            <a:r>
              <a:rPr lang="ru-RU" sz="2400" i="1" dirty="0" smtClean="0">
                <a:solidFill>
                  <a:schemeClr val="accent4"/>
                </a:solidFill>
                <a:latin typeface="Calibri" pitchFamily="34" charset="0"/>
              </a:rPr>
              <a:t> в этом конкурсе заняла  почетное четвертое место</a:t>
            </a:r>
          </a:p>
          <a:p>
            <a:pPr eaLnBrk="1" hangingPunct="1">
              <a:lnSpc>
                <a:spcPct val="80000"/>
              </a:lnSpc>
            </a:pPr>
            <a:endParaRPr lang="ru-RU" sz="2800" i="1" dirty="0" smtClean="0">
              <a:solidFill>
                <a:srgbClr val="00808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i="1" dirty="0" smtClean="0">
              <a:solidFill>
                <a:srgbClr val="00808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rgbClr val="00808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i="1" dirty="0" smtClean="0">
              <a:solidFill>
                <a:srgbClr val="008080"/>
              </a:solidFill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1800" i="1" dirty="0" smtClean="0">
              <a:solidFill>
                <a:srgbClr val="008080"/>
              </a:solidFill>
            </a:endParaRPr>
          </a:p>
        </p:txBody>
      </p:sp>
      <p:pic>
        <p:nvPicPr>
          <p:cNvPr id="38917" name="Picture 3" descr="D:\диск Д\мультимедиа\фото\4 дек.06г. ЦФО Лучшая медсестра\Изображение 056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214313" y="4071938"/>
            <a:ext cx="3571869" cy="2625725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38918" name="Picture 2" descr="D:\диск Д\мультимедиа\фото\4 дек.06г. ЦФО Лучшая медсестра\Изображение 00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3000372"/>
            <a:ext cx="4929222" cy="3696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7" name="Picture 7" descr="Эмблема-Профсоюза"/>
          <p:cNvPicPr>
            <a:picLocks noChangeAspect="1" noChangeArrowheads="1"/>
          </p:cNvPicPr>
          <p:nvPr/>
        </p:nvPicPr>
        <p:blipFill>
          <a:blip r:embed="rId6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1" name="Rectangle 21"/>
          <p:cNvSpPr>
            <a:spLocks noGrp="1" noChangeArrowheads="1"/>
          </p:cNvSpPr>
          <p:nvPr>
            <p:ph type="title" sz="quarter"/>
          </p:nvPr>
        </p:nvSpPr>
        <p:spPr/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Конкурс профессионального мастерства «Лучшая медицинская сестра 2007», организованный управлением здравоохранения области и областной организации Профсоюза </a:t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(29 ноября 2007 года) </a:t>
            </a:r>
          </a:p>
        </p:txBody>
      </p:sp>
      <p:pic>
        <p:nvPicPr>
          <p:cNvPr id="39939" name="Picture 4" descr="DSC_78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4282" y="1622430"/>
            <a:ext cx="2843213" cy="2089150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39940" name="Picture 7" descr="P101041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 rot="10800000" flipH="1" flipV="1">
            <a:off x="214282" y="4071942"/>
            <a:ext cx="2809875" cy="2146300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39941" name="Picture 28" descr="P101043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6178520" y="4065592"/>
            <a:ext cx="2809875" cy="2157413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39942" name="Picture 24" descr="P101049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>
          <a:xfrm>
            <a:off x="3240057" y="1622430"/>
            <a:ext cx="2771775" cy="2079625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39943" name="Picture 25" descr="P101047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67032" y="4071942"/>
            <a:ext cx="2881313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39944" name="Picture 26" descr="P101044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19782" y="1622430"/>
            <a:ext cx="2808288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642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14313"/>
            <a:ext cx="8229600" cy="1071562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Конкурс профессионального мастерства «Лучшая медицинская сестра 2007», организованный управлением здравоохранения области и областной организации Профсоюза</a:t>
            </a:r>
            <a:b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(29 ноября 2007 года)</a:t>
            </a:r>
          </a:p>
        </p:txBody>
      </p:sp>
      <p:pic>
        <p:nvPicPr>
          <p:cNvPr id="40963" name="Picture 4" descr="IMG_0175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68313" y="1484313"/>
            <a:ext cx="3251200" cy="2438400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sp>
        <p:nvSpPr>
          <p:cNvPr id="40964" name="Rectangle 15"/>
          <p:cNvSpPr>
            <a:spLocks noGrp="1" noChangeArrowheads="1"/>
          </p:cNvSpPr>
          <p:nvPr>
            <p:ph type="body" sz="half" idx="2"/>
          </p:nvPr>
        </p:nvSpPr>
        <p:spPr>
          <a:xfrm>
            <a:off x="4143372" y="1500174"/>
            <a:ext cx="4762500" cy="49291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Лучшей медсестрой 2007 года стала </a:t>
            </a:r>
            <a:r>
              <a:rPr lang="ru-RU" sz="1800" b="1" i="1" dirty="0" smtClean="0">
                <a:solidFill>
                  <a:srgbClr val="C00000"/>
                </a:solidFill>
                <a:latin typeface="Calibri" pitchFamily="34" charset="0"/>
              </a:rPr>
              <a:t>Н.Широкова</a:t>
            </a:r>
            <a:r>
              <a:rPr lang="en-US" sz="1800" i="1" dirty="0" smtClean="0">
                <a:solidFill>
                  <a:schemeClr val="accent4"/>
                </a:solidFill>
                <a:latin typeface="Calibri" pitchFamily="34" charset="0"/>
              </a:rPr>
              <a:t> (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ГУЗ «Тамбовская областная детская больница»)</a:t>
            </a: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2 место заняла </a:t>
            </a:r>
            <a:r>
              <a:rPr lang="ru-RU" sz="1800" b="1" i="1" dirty="0" smtClean="0">
                <a:solidFill>
                  <a:srgbClr val="C00000"/>
                </a:solidFill>
                <a:latin typeface="Calibri" pitchFamily="34" charset="0"/>
              </a:rPr>
              <a:t>М.Серебрякова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</a:t>
            </a:r>
            <a:r>
              <a:rPr lang="en-US" sz="1800" i="1" dirty="0" smtClean="0">
                <a:solidFill>
                  <a:schemeClr val="accent4"/>
                </a:solidFill>
                <a:latin typeface="Calibri" pitchFamily="34" charset="0"/>
              </a:rPr>
              <a:t>(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ГУЗ «Тамбовская областная  больница»)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3 место занял медбрат </a:t>
            </a:r>
            <a:r>
              <a:rPr lang="ru-RU" sz="1800" b="1" i="1" dirty="0" err="1" smtClean="0">
                <a:solidFill>
                  <a:srgbClr val="C00000"/>
                </a:solidFill>
                <a:latin typeface="Calibri" pitchFamily="34" charset="0"/>
              </a:rPr>
              <a:t>А.Доровских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</a:t>
            </a:r>
            <a:r>
              <a:rPr lang="en-US" sz="1800" i="1" dirty="0" smtClean="0">
                <a:solidFill>
                  <a:schemeClr val="accent4"/>
                </a:solidFill>
                <a:latin typeface="Calibri" pitchFamily="34" charset="0"/>
              </a:rPr>
              <a:t>(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ГУЗ «Тамбовская психиатрическая больница»)</a:t>
            </a: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rgbClr val="00808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rgbClr val="FF3300"/>
              </a:solidFill>
            </a:endParaRPr>
          </a:p>
        </p:txBody>
      </p:sp>
      <p:pic>
        <p:nvPicPr>
          <p:cNvPr id="40965" name="Picture 13" descr="IMG_017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446694" y="4205310"/>
            <a:ext cx="3251200" cy="2438400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214282" y="274638"/>
            <a:ext cx="8786874" cy="1143000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Смотр-конкурс художественной самодеятельности среди ЛПУ Тамбовской области «Медицинские таланты 2007», проведенный областной организацией Профсоюза (ноябрь 2007 года)</a:t>
            </a:r>
          </a:p>
        </p:txBody>
      </p:sp>
      <p:pic>
        <p:nvPicPr>
          <p:cNvPr id="41987" name="Picture 4" descr="DSC_787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9388" y="1773238"/>
            <a:ext cx="2881312" cy="2155828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1988" name="Picture 6" descr="P101050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064758" y="4286250"/>
            <a:ext cx="2913063" cy="2214584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1989" name="Picture 16" descr="P101041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179388" y="4292600"/>
            <a:ext cx="2879725" cy="2187575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1990" name="Picture 10" descr="P101043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>
          <a:xfrm>
            <a:off x="3132138" y="4292600"/>
            <a:ext cx="2843212" cy="2208234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1991" name="Picture 12" descr="P101054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84888" y="1773238"/>
            <a:ext cx="2843212" cy="215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1992" name="Picture 13" descr="IMG_010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57855" y="1773238"/>
            <a:ext cx="2808288" cy="215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17" descr="IMG_012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6715125" y="4941888"/>
            <a:ext cx="2428875" cy="1820862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3011" name="Picture 20" descr="P101043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4500563" y="4214813"/>
            <a:ext cx="2643187" cy="1854200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14290"/>
            <a:ext cx="8472518" cy="1143000"/>
          </a:xfrm>
        </p:spPr>
        <p:txBody>
          <a:bodyPr/>
          <a:lstStyle/>
          <a:p>
            <a:pPr algn="ctr" eaLnBrk="1" hangingPunct="1"/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Смотр-конкурс художественной самодеятельности среди ЛПУ Тамбовской области «Медицинские таланты 2007», проведенный областной организацией Профсоюза (ноябрь 2007 года)</a:t>
            </a:r>
          </a:p>
        </p:txBody>
      </p:sp>
      <p:sp useBgFill="1">
        <p:nvSpPr>
          <p:cNvPr id="43013" name="Rectangle 2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49974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b="1" i="1" dirty="0" smtClean="0">
                <a:solidFill>
                  <a:schemeClr val="accent4"/>
                </a:solidFill>
                <a:latin typeface="Calibri" pitchFamily="34" charset="0"/>
              </a:rPr>
              <a:t>Победа досталась сотрудникам</a:t>
            </a:r>
          </a:p>
          <a:p>
            <a:pPr eaLnBrk="1" hangingPunct="1">
              <a:buFontTx/>
              <a:buNone/>
            </a:pPr>
            <a:endParaRPr lang="ru-RU" sz="1800" b="1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ГУЗ «Тамбовская областная больница» - 1 место</a:t>
            </a:r>
          </a:p>
          <a:p>
            <a:pPr eaLnBrk="1" hangingPunct="1">
              <a:buFontTx/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ГУЗ «Тамбовская психиатрическая больница» - 2 место</a:t>
            </a:r>
          </a:p>
          <a:p>
            <a:pPr eaLnBrk="1" hangingPunct="1">
              <a:buFontTx/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3 место разделили коллективы </a:t>
            </a:r>
          </a:p>
          <a:p>
            <a:pPr eaLnBrk="1" hangingPunct="1">
              <a:buFontTx/>
              <a:buNone/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МЛПУ «Городская детская поликлиника им.В.Коваля» г.Тамбова и</a:t>
            </a:r>
          </a:p>
          <a:p>
            <a:pPr eaLnBrk="1" hangingPunct="1">
              <a:buFontTx/>
              <a:buNone/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                      </a:t>
            </a:r>
          </a:p>
          <a:p>
            <a:pPr eaLnBrk="1" hangingPunct="1">
              <a:buFontTx/>
              <a:buNone/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МУЗ «</a:t>
            </a:r>
            <a:r>
              <a:rPr lang="ru-RU" sz="1800" i="1" dirty="0" err="1" smtClean="0">
                <a:solidFill>
                  <a:schemeClr val="accent4"/>
                </a:solidFill>
                <a:latin typeface="Calibri" pitchFamily="34" charset="0"/>
              </a:rPr>
              <a:t>Кирсановская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ЦРБ» </a:t>
            </a:r>
          </a:p>
        </p:txBody>
      </p:sp>
      <p:pic>
        <p:nvPicPr>
          <p:cNvPr id="43014" name="Picture 10" descr="P101045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6732588" y="2928938"/>
            <a:ext cx="2411412" cy="1808162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3015" name="Picture 9" descr="P1010489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/>
          <a:srcRect/>
          <a:stretch>
            <a:fillRect/>
          </a:stretch>
        </p:blipFill>
        <p:spPr>
          <a:xfrm>
            <a:off x="4572000" y="1428750"/>
            <a:ext cx="2736850" cy="1979613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</p:spTree>
    <p:custDataLst>
      <p:tags r:id="rId1"/>
    </p:custDataLst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357158" y="214290"/>
            <a:ext cx="8586819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III</a:t>
            </a: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Международный фестиваль искусств 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студентов-медиков и медицинских работников </a:t>
            </a:r>
            <a:b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(1-4 апреля 2008 года в г.Смоленске)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endParaRPr lang="ru-RU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4035" name="Picture 2" descr="D:\диск Д\мультимедиа\фото\III фестиваль искуств 08 г.,фото с камеры\Изображение 00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lum bright="10000"/>
          </a:blip>
          <a:srcRect/>
          <a:stretch>
            <a:fillRect/>
          </a:stretch>
        </p:blipFill>
        <p:spPr>
          <a:xfrm>
            <a:off x="223838" y="1773238"/>
            <a:ext cx="2792412" cy="2093912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4036" name="Picture 6" descr="P101050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lum bright="20000"/>
          </a:blip>
          <a:srcRect/>
          <a:stretch>
            <a:fillRect/>
          </a:stretch>
        </p:blipFill>
        <p:spPr>
          <a:xfrm>
            <a:off x="6000750" y="4286250"/>
            <a:ext cx="2879725" cy="2160588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4037" name="Picture 4" descr="D:\диск Д\мультимедиа\фото\III фестиваль искуств 08 г.,фото с камеры\Изображение 009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lum bright="10000"/>
          </a:blip>
          <a:srcRect/>
          <a:stretch>
            <a:fillRect/>
          </a:stretch>
        </p:blipFill>
        <p:spPr>
          <a:xfrm>
            <a:off x="179388" y="4306888"/>
            <a:ext cx="2879725" cy="2159000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4038" name="Picture 5" descr="D:\диск Д\мультимедиа\фото\III фестиваль искуств 08 г.,фото с камеры\Изображение 03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lum bright="10000"/>
          </a:blip>
          <a:srcRect/>
          <a:stretch>
            <a:fillRect/>
          </a:stretch>
        </p:blipFill>
        <p:spPr>
          <a:xfrm>
            <a:off x="3132138" y="4292600"/>
            <a:ext cx="2843212" cy="2132013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4039" name="Picture 12" descr="P1010545"/>
          <p:cNvPicPr>
            <a:picLocks noChangeAspect="1" noChangeArrowheads="1"/>
          </p:cNvPicPr>
          <p:nvPr/>
        </p:nvPicPr>
        <p:blipFill>
          <a:blip r:embed="rId7">
            <a:lum bright="10000"/>
          </a:blip>
          <a:srcRect/>
          <a:stretch>
            <a:fillRect/>
          </a:stretch>
        </p:blipFill>
        <p:spPr bwMode="auto">
          <a:xfrm>
            <a:off x="6084888" y="1773238"/>
            <a:ext cx="2843212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44040" name="Picture 13" descr="IMG_0106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>
            <a:off x="3143250" y="1785938"/>
            <a:ext cx="2808288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9" name="Picture 7" descr="Эмблема-Профсоюза"/>
          <p:cNvPicPr>
            <a:picLocks noChangeAspect="1" noChangeArrowheads="1"/>
          </p:cNvPicPr>
          <p:nvPr/>
        </p:nvPicPr>
        <p:blipFill>
          <a:blip r:embed="rId9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-24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TextBox 7"/>
          <p:cNvSpPr txBox="1">
            <a:spLocks noChangeArrowheads="1"/>
          </p:cNvSpPr>
          <p:nvPr/>
        </p:nvSpPr>
        <p:spPr bwMode="auto">
          <a:xfrm>
            <a:off x="214313" y="1785938"/>
            <a:ext cx="878681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accent4"/>
                </a:solidFill>
                <a:latin typeface="Calibri" pitchFamily="34" charset="0"/>
              </a:rPr>
              <a:t>Организаторами  фестиваля являлись «Медицинская газета», ЦК профсоюза работников здравоохранения, Смоленская государственная медицинская академия. Генеральными спонсорами выступили известные </a:t>
            </a:r>
            <a:r>
              <a:rPr lang="ru-RU" sz="2000" b="1" dirty="0" smtClean="0">
                <a:solidFill>
                  <a:schemeClr val="accent4"/>
                </a:solidFill>
                <a:latin typeface="Calibri" pitchFamily="34" charset="0"/>
              </a:rPr>
              <a:t>компании: «</a:t>
            </a:r>
            <a:r>
              <a:rPr lang="ru-RU" sz="2000" b="1" dirty="0" err="1">
                <a:solidFill>
                  <a:schemeClr val="accent4"/>
                </a:solidFill>
                <a:latin typeface="Calibri" pitchFamily="34" charset="0"/>
              </a:rPr>
              <a:t>Гедеон</a:t>
            </a:r>
            <a:r>
              <a:rPr lang="ru-RU" sz="2000" b="1" dirty="0">
                <a:solidFill>
                  <a:schemeClr val="accent4"/>
                </a:solidFill>
                <a:latin typeface="Calibri" pitchFamily="34" charset="0"/>
              </a:rPr>
              <a:t> Рихтер», «</a:t>
            </a:r>
            <a:r>
              <a:rPr lang="ru-RU" sz="2000" b="1" dirty="0" err="1">
                <a:solidFill>
                  <a:schemeClr val="accent4"/>
                </a:solidFill>
                <a:latin typeface="Calibri" pitchFamily="34" charset="0"/>
              </a:rPr>
              <a:t>Этикон</a:t>
            </a:r>
            <a:r>
              <a:rPr lang="ru-RU" sz="2000" b="1" dirty="0">
                <a:solidFill>
                  <a:schemeClr val="accent4"/>
                </a:solidFill>
                <a:latin typeface="Calibri" pitchFamily="34" charset="0"/>
              </a:rPr>
              <a:t> Эндо – Хирургия, «Джонсон и Джонсон», «</a:t>
            </a:r>
            <a:r>
              <a:rPr lang="ru-RU" sz="2000" b="1" dirty="0" err="1">
                <a:solidFill>
                  <a:schemeClr val="accent4"/>
                </a:solidFill>
                <a:latin typeface="Calibri" pitchFamily="34" charset="0"/>
              </a:rPr>
              <a:t>Ферейн</a:t>
            </a:r>
            <a:r>
              <a:rPr lang="ru-RU" sz="2000" b="1" dirty="0">
                <a:solidFill>
                  <a:schemeClr val="accent4"/>
                </a:solidFill>
                <a:latin typeface="Calibri" pitchFamily="34" charset="0"/>
              </a:rPr>
              <a:t>».</a:t>
            </a:r>
          </a:p>
          <a:p>
            <a:pPr algn="ctr"/>
            <a:endParaRPr lang="ru-RU" sz="2000" b="1" dirty="0">
              <a:solidFill>
                <a:schemeClr val="accent4"/>
              </a:solidFill>
              <a:latin typeface="Calibri" pitchFamily="34" charset="0"/>
            </a:endParaRPr>
          </a:p>
          <a:p>
            <a:pPr algn="ctr"/>
            <a:r>
              <a:rPr lang="ru-RU" sz="2000" b="1" dirty="0">
                <a:solidFill>
                  <a:schemeClr val="accent4"/>
                </a:solidFill>
                <a:latin typeface="Calibri" pitchFamily="34" charset="0"/>
              </a:rPr>
              <a:t>Тамбовская областная организация Профсоюза представила на этом фестивале женскую вокальную группу МЛПУ «Городская больница № 3» г.Тамбова.</a:t>
            </a:r>
          </a:p>
          <a:p>
            <a:pPr algn="ctr"/>
            <a:endParaRPr lang="ru-RU" sz="2000" dirty="0">
              <a:solidFill>
                <a:srgbClr val="FFFF00"/>
              </a:solidFill>
            </a:endParaRP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Calibri" pitchFamily="34" charset="0"/>
              </a:rPr>
              <a:t>Этот интересный, самобытный коллектив стал дипломантом фестиваля от«Медицинской газеты»  </a:t>
            </a:r>
          </a:p>
        </p:txBody>
      </p:sp>
      <p:sp>
        <p:nvSpPr>
          <p:cNvPr id="45059" name="Прямоугольник 2"/>
          <p:cNvSpPr>
            <a:spLocks noChangeArrowheads="1"/>
          </p:cNvSpPr>
          <p:nvPr/>
        </p:nvSpPr>
        <p:spPr bwMode="auto">
          <a:xfrm>
            <a:off x="142875" y="142875"/>
            <a:ext cx="8786813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III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Международный фестиваль искусств студентов-медиков и медицинских работников</a:t>
            </a:r>
            <a:b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(1-4 апреля 2008 года в г.Смоленске)</a:t>
            </a:r>
            <a:r>
              <a:rPr lang="ru-RU" sz="2000" dirty="0">
                <a:solidFill>
                  <a:schemeClr val="bg2"/>
                </a:solidFill>
              </a:rPr>
              <a:t/>
            </a:r>
            <a:br>
              <a:rPr lang="ru-RU" sz="2000" dirty="0">
                <a:solidFill>
                  <a:schemeClr val="bg2"/>
                </a:solidFill>
              </a:rPr>
            </a:br>
            <a:endParaRPr lang="ru-RU" sz="20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1" name="Rectangle 21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20358"/>
            <a:ext cx="8229600" cy="1143000"/>
          </a:xfrm>
          <a:noFill/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Конкурс профессионального мастерства «Лучшая медицинская сестра 2008», организованный управлением здравоохранения области и областной организации Профсоюза </a:t>
            </a:r>
            <a:b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(25 ноября 2008 года) </a:t>
            </a:r>
          </a:p>
        </p:txBody>
      </p:sp>
      <p:pic>
        <p:nvPicPr>
          <p:cNvPr id="46083" name="Picture 4" descr="DSC_78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14325" y="1911354"/>
            <a:ext cx="2786063" cy="2089150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prst="angle"/>
          </a:sp3d>
        </p:spPr>
      </p:pic>
      <p:pic>
        <p:nvPicPr>
          <p:cNvPr id="46084" name="Picture 7" descr="P101041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 rot="10800000" flipH="1" flipV="1">
            <a:off x="250825" y="4168775"/>
            <a:ext cx="2809875" cy="2108200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prst="angle"/>
          </a:sp3d>
        </p:spPr>
      </p:pic>
      <p:pic>
        <p:nvPicPr>
          <p:cNvPr id="46085" name="Picture 28" descr="P101043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215063" y="4168775"/>
            <a:ext cx="2809875" cy="2106613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prst="angle"/>
          </a:sp3d>
        </p:spPr>
      </p:pic>
      <p:pic>
        <p:nvPicPr>
          <p:cNvPr id="46086" name="Picture 24" descr="P101049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3276600" y="1897067"/>
            <a:ext cx="2771775" cy="2079625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prst="angle"/>
          </a:sp3d>
        </p:spPr>
      </p:pic>
      <p:pic>
        <p:nvPicPr>
          <p:cNvPr id="46087" name="Picture 25" descr="P101047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6275" y="4149725"/>
            <a:ext cx="2855913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prst="angle"/>
          </a:sp3d>
        </p:spPr>
      </p:pic>
      <p:pic>
        <p:nvPicPr>
          <p:cNvPr id="46088" name="Picture 26" descr="P101044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61088" y="1897067"/>
            <a:ext cx="2798762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prst="angle"/>
          </a:sp3d>
        </p:spPr>
      </p:pic>
      <p:pic>
        <p:nvPicPr>
          <p:cNvPr id="9" name="Picture 7" descr="Эмблема-Профсоюза"/>
          <p:cNvPicPr>
            <a:picLocks noChangeAspect="1" noChangeArrowheads="1"/>
          </p:cNvPicPr>
          <p:nvPr/>
        </p:nvPicPr>
        <p:blipFill>
          <a:blip r:embed="rId8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6421" name="Rectangle 5"/>
          <p:cNvSpPr>
            <a:spLocks noGrp="1" noChangeArrowheads="1"/>
          </p:cNvSpPr>
          <p:nvPr>
            <p:ph type="title"/>
          </p:nvPr>
        </p:nvSpPr>
        <p:spPr>
          <a:xfrm>
            <a:off x="428625" y="214313"/>
            <a:ext cx="8229600" cy="1071562"/>
          </a:xfrm>
          <a:noFill/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Конкурс профессионального мастерства «Лучшая медицинская сестра 2008», организованный управлением здравоохранения области и областной организации Профсоюза</a:t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(25 ноября 2008 года)</a:t>
            </a:r>
          </a:p>
        </p:txBody>
      </p:sp>
      <p:pic>
        <p:nvPicPr>
          <p:cNvPr id="47107" name="Picture 4" descr="IMG_0175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68313" y="1484313"/>
            <a:ext cx="3251200" cy="2438400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sp>
        <p:nvSpPr>
          <p:cNvPr id="47108" name="Rectangle 15"/>
          <p:cNvSpPr>
            <a:spLocks noGrp="1" noChangeArrowheads="1"/>
          </p:cNvSpPr>
          <p:nvPr>
            <p:ph type="body" sz="half" idx="2"/>
          </p:nvPr>
        </p:nvSpPr>
        <p:spPr>
          <a:xfrm>
            <a:off x="4140200" y="1484313"/>
            <a:ext cx="4762500" cy="49291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rgbClr val="00808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Лучшей медсестрой 2008 года стала </a:t>
            </a:r>
            <a:r>
              <a:rPr lang="ru-RU" sz="1800" b="1" i="1" dirty="0" err="1" smtClean="0">
                <a:solidFill>
                  <a:srgbClr val="C00000"/>
                </a:solidFill>
                <a:latin typeface="Calibri" pitchFamily="34" charset="0"/>
              </a:rPr>
              <a:t>О.Федонюк</a:t>
            </a:r>
            <a:r>
              <a:rPr lang="en-US" sz="1800" i="1" dirty="0" smtClean="0">
                <a:solidFill>
                  <a:schemeClr val="accent4"/>
                </a:solidFill>
                <a:latin typeface="Calibri" pitchFamily="34" charset="0"/>
              </a:rPr>
              <a:t> (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МЛПУ «Детская городская поликлиника  им. В.Коваля» г.Тамбов). На снимке крайняя справа.</a:t>
            </a: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2 место заняла </a:t>
            </a:r>
            <a:r>
              <a:rPr lang="ru-RU" sz="1800" b="1" i="1" dirty="0" smtClean="0">
                <a:solidFill>
                  <a:srgbClr val="C00000"/>
                </a:solidFill>
                <a:latin typeface="Calibri" pitchFamily="34" charset="0"/>
              </a:rPr>
              <a:t>Т.Касьянова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</a:t>
            </a:r>
            <a:r>
              <a:rPr lang="en-US" sz="1800" i="1" dirty="0" smtClean="0">
                <a:solidFill>
                  <a:schemeClr val="accent4"/>
                </a:solidFill>
                <a:latin typeface="Calibri" pitchFamily="34" charset="0"/>
              </a:rPr>
              <a:t>(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заведующая ФАП </a:t>
            </a:r>
            <a:r>
              <a:rPr lang="ru-RU" sz="1800" i="1" dirty="0" err="1" smtClean="0">
                <a:solidFill>
                  <a:schemeClr val="accent4"/>
                </a:solidFill>
                <a:latin typeface="Calibri" pitchFamily="34" charset="0"/>
              </a:rPr>
              <a:t>Верхне-Шибряйской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участковой больницы </a:t>
            </a:r>
            <a:r>
              <a:rPr lang="ru-RU" sz="1800" i="1" dirty="0" err="1" smtClean="0">
                <a:solidFill>
                  <a:schemeClr val="accent4"/>
                </a:solidFill>
                <a:latin typeface="Calibri" pitchFamily="34" charset="0"/>
              </a:rPr>
              <a:t>Уваровского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района). На снимке крайняя слева.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</a:t>
            </a:r>
            <a:endParaRPr lang="en-US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3 место заняла </a:t>
            </a:r>
            <a:r>
              <a:rPr lang="ru-RU" sz="1800" b="1" i="1" dirty="0" smtClean="0">
                <a:solidFill>
                  <a:srgbClr val="C00000"/>
                </a:solidFill>
                <a:latin typeface="Calibri" pitchFamily="34" charset="0"/>
              </a:rPr>
              <a:t>Е.Березовская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</a:t>
            </a:r>
            <a:r>
              <a:rPr lang="en-US" sz="1800" i="1" dirty="0" smtClean="0">
                <a:solidFill>
                  <a:schemeClr val="accent4"/>
                </a:solidFill>
                <a:latin typeface="Calibri" pitchFamily="34" charset="0"/>
              </a:rPr>
              <a:t>(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МУЗ «</a:t>
            </a:r>
            <a:r>
              <a:rPr lang="ru-RU" sz="1800" i="1" dirty="0" err="1" smtClean="0">
                <a:solidFill>
                  <a:schemeClr val="accent4"/>
                </a:solidFill>
                <a:latin typeface="Calibri" pitchFamily="34" charset="0"/>
              </a:rPr>
              <a:t>Жердевская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ЦРБ»). На снимке крайняя справа.</a:t>
            </a: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rgbClr val="00808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rgbClr val="FF3300"/>
              </a:solidFill>
            </a:endParaRPr>
          </a:p>
        </p:txBody>
      </p:sp>
      <p:pic>
        <p:nvPicPr>
          <p:cNvPr id="47109" name="Picture 13" descr="IMG_017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445199" y="4071938"/>
            <a:ext cx="3251200" cy="2438400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6421" name="Rectangle 5"/>
          <p:cNvSpPr>
            <a:spLocks noGrp="1" noChangeArrowheads="1"/>
          </p:cNvSpPr>
          <p:nvPr>
            <p:ph type="title"/>
          </p:nvPr>
        </p:nvSpPr>
        <p:spPr>
          <a:xfrm>
            <a:off x="214282" y="214290"/>
            <a:ext cx="8715436" cy="1000132"/>
          </a:xfrm>
          <a:noFill/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Конкурс профессионального мастерства «Профессионализм и милосердие» на звание «Лучшая медицинская сестра» ЦФО 2009 года</a:t>
            </a:r>
          </a:p>
        </p:txBody>
      </p:sp>
      <p:sp>
        <p:nvSpPr>
          <p:cNvPr id="47108" name="Rectangle 15"/>
          <p:cNvSpPr>
            <a:spLocks noGrp="1" noChangeArrowheads="1"/>
          </p:cNvSpPr>
          <p:nvPr>
            <p:ph type="body" sz="half" idx="2"/>
          </p:nvPr>
        </p:nvSpPr>
        <p:spPr>
          <a:xfrm>
            <a:off x="3786182" y="1357299"/>
            <a:ext cx="5116518" cy="505620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       Основными критериями оценки конкурсантов являлись: внедрение инноваций в повседневную практическую работу, осуществление научно-исследовательской работы, участие в конференциях различного уровня и наличие публикаций </a:t>
            </a:r>
          </a:p>
          <a:p>
            <a:pPr eaLnBrk="1" hangingPunct="1">
              <a:lnSpc>
                <a:spcPct val="80000"/>
              </a:lnSpc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       Первое место в Конкурсе заняла представитель Тамбовского здравоохранения – главная медицинская сестра ОГУЗ «Тамбовская психиатрическая больница» </a:t>
            </a:r>
            <a:r>
              <a:rPr lang="ru-RU" sz="2000" b="1" i="1" dirty="0" smtClean="0">
                <a:solidFill>
                  <a:srgbClr val="C00000"/>
                </a:solidFill>
                <a:latin typeface="Calibri" pitchFamily="34" charset="0"/>
              </a:rPr>
              <a:t>Марина Белевитина </a:t>
            </a:r>
          </a:p>
          <a:p>
            <a:pPr eaLnBrk="1" hangingPunct="1">
              <a:lnSpc>
                <a:spcPct val="80000"/>
              </a:lnSpc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	М.Белевитина является заместителем председателя первичной организации Профсоюза </a:t>
            </a: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</p:txBody>
      </p:sp>
      <p:pic>
        <p:nvPicPr>
          <p:cNvPr id="139266" name="Picture 2" descr="D:\диск Д\мультимедиа\фото\Съезд мед.сест. в Екат. 15,16.10.09г\IMG_069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357298"/>
            <a:ext cx="3429024" cy="2571769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prst="angle"/>
          </a:sp3d>
        </p:spPr>
      </p:pic>
      <p:pic>
        <p:nvPicPr>
          <p:cNvPr id="139267" name="Picture 3" descr="C:\Documents and Settings\Admin\Рабочий стол\Для газеты\Белевитина\PA0804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143380"/>
            <a:ext cx="3429024" cy="2514534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prst="angle"/>
          </a:sp3d>
        </p:spPr>
      </p:pic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1" name="Rectangle 21"/>
          <p:cNvSpPr>
            <a:spLocks noGrp="1" noChangeArrowheads="1"/>
          </p:cNvSpPr>
          <p:nvPr>
            <p:ph type="title" sz="quarter"/>
          </p:nvPr>
        </p:nvSpPr>
        <p:spPr>
          <a:xfrm>
            <a:off x="0" y="357166"/>
            <a:ext cx="9144000" cy="85725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Конкурс Центрального федерального округа «Мастера Центральной России» по профессии «Фельдшер скорой и неотложной медицинской помощи»,  проведенный департаментом здравоохранения г.Москвы и профсоюзами ЦФО</a:t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14,15 октября  2009 года в г. Москве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endPara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7897" name="TextBox 15"/>
          <p:cNvSpPr txBox="1">
            <a:spLocks noChangeArrowheads="1"/>
          </p:cNvSpPr>
          <p:nvPr/>
        </p:nvSpPr>
        <p:spPr bwMode="auto">
          <a:xfrm>
            <a:off x="285750" y="5929330"/>
            <a:ext cx="864393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latin typeface="Calibri" pitchFamily="34" charset="0"/>
              </a:rPr>
              <a:t>Тамбовская областная организация Профсоюза обеспечила </a:t>
            </a:r>
            <a:r>
              <a:rPr lang="ru-RU" sz="2000" i="1" dirty="0" smtClean="0">
                <a:latin typeface="Calibri" pitchFamily="34" charset="0"/>
              </a:rPr>
              <a:t>финансовую </a:t>
            </a:r>
            <a:r>
              <a:rPr lang="ru-RU" sz="2000" i="1" dirty="0">
                <a:latin typeface="Calibri" pitchFamily="34" charset="0"/>
              </a:rPr>
              <a:t>поддержку участнице конкурса от Тамбовской  области </a:t>
            </a:r>
            <a:r>
              <a:rPr lang="ru-RU" sz="2000" i="1" dirty="0" smtClean="0">
                <a:latin typeface="Calibri" pitchFamily="34" charset="0"/>
              </a:rPr>
              <a:t>фельдшеру МЛПУ «Станция скорой медицинской помощи» </a:t>
            </a:r>
            <a:r>
              <a:rPr lang="ru-RU" sz="2000" i="1" dirty="0">
                <a:solidFill>
                  <a:srgbClr val="C00000"/>
                </a:solidFill>
                <a:latin typeface="Calibri" pitchFamily="34" charset="0"/>
              </a:rPr>
              <a:t>Светлане </a:t>
            </a:r>
            <a:r>
              <a:rPr lang="ru-RU" sz="2000" i="1" dirty="0" err="1" smtClean="0">
                <a:solidFill>
                  <a:srgbClr val="C00000"/>
                </a:solidFill>
                <a:latin typeface="Calibri" pitchFamily="34" charset="0"/>
              </a:rPr>
              <a:t>Захариной</a:t>
            </a:r>
            <a:r>
              <a:rPr lang="ru-RU" sz="2000" i="1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endParaRPr lang="ru-RU" sz="2000" i="1" dirty="0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137220" name="Picture 4" descr="C:\Documents and Settings\Admin\Рабочий стол\Для газеты\Конкурс Лучший фельдшер\P103020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736"/>
            <a:ext cx="2857521" cy="214314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137224" name="Picture 8" descr="D:\диск Д\мультимедиа\фото\Конкурс лучший фельдшер ЦФО 2009г. октябрь\P103017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3714752"/>
            <a:ext cx="2857520" cy="214314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137226" name="Picture 10" descr="D:\диск Д\мультимедиа\фото\Конкурс лучший фельдшер ЦФО 2009г. октябрь\P103019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3714752"/>
            <a:ext cx="2857520" cy="214314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137228" name="Picture 12" descr="D:\диск Д\мультимедиа\фото\Конкурс лучший фельдшер ЦФО 2009г. октябрь\P103019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3714752"/>
            <a:ext cx="2857520" cy="2089111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137230" name="Picture 14" descr="D:\диск Д\мультимедиа\фото\Конкурс лучший фельдшер ЦФО 2009г. октябрь\PIC_0256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1428736"/>
            <a:ext cx="2857521" cy="214314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105473" name="Picture 1" descr="D:\диск Д\мультимедиа\фото\Конкурс лучший фельдшер ЦФО 2009г. октябрь\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1802" y="1428736"/>
            <a:ext cx="2857520" cy="2139663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Эмблема-Профсоюза"/>
          <p:cNvPicPr>
            <a:picLocks noChangeAspect="1" noChangeArrowheads="1"/>
          </p:cNvPicPr>
          <p:nvPr/>
        </p:nvPicPr>
        <p:blipFill>
          <a:blip r:embed="rId3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42875"/>
            <a:ext cx="9144000" cy="1143000"/>
          </a:xfrm>
        </p:spPr>
        <p:txBody>
          <a:bodyPr/>
          <a:lstStyle/>
          <a:p>
            <a:pPr algn="ctr" eaLnBrk="1" hangingPunct="1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Конкурс Центрального федерального округа «Мастера Центральной России»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по профессии «Фельдшер скорой и неотложной медицинской помощи»,  проведенный департаментом здравоохранения г.Москвы и профсоюзами ЦФО</a:t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14,15 октября  2009 года в г. Москве</a:t>
            </a:r>
            <a:endParaRPr lang="ru-RU" sz="2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8916" name="Rectangle 15"/>
          <p:cNvSpPr>
            <a:spLocks noGrp="1" noChangeArrowheads="1"/>
          </p:cNvSpPr>
          <p:nvPr>
            <p:ph type="body" sz="half" idx="2"/>
          </p:nvPr>
        </p:nvSpPr>
        <p:spPr>
          <a:xfrm>
            <a:off x="4071934" y="1500188"/>
            <a:ext cx="4976816" cy="121443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 dirty="0" smtClean="0">
                <a:solidFill>
                  <a:srgbClr val="C00000"/>
                </a:solidFill>
                <a:latin typeface="Calibri" pitchFamily="34" charset="0"/>
              </a:rPr>
              <a:t>Светлана </a:t>
            </a:r>
            <a:r>
              <a:rPr lang="ru-RU" sz="2400" b="1" i="1" dirty="0" err="1" smtClean="0">
                <a:solidFill>
                  <a:srgbClr val="C00000"/>
                </a:solidFill>
                <a:latin typeface="Calibri" pitchFamily="34" charset="0"/>
              </a:rPr>
              <a:t>Захарина</a:t>
            </a:r>
            <a:r>
              <a:rPr lang="ru-RU" sz="2400" i="1" dirty="0" smtClean="0">
                <a:solidFill>
                  <a:schemeClr val="accent4"/>
                </a:solidFill>
                <a:latin typeface="Calibri" pitchFamily="34" charset="0"/>
              </a:rPr>
              <a:t> в этом конкурсе заняла  почетное шестое место (из 18 участников)</a:t>
            </a:r>
          </a:p>
          <a:p>
            <a:pPr eaLnBrk="1" hangingPunct="1">
              <a:lnSpc>
                <a:spcPct val="80000"/>
              </a:lnSpc>
            </a:pPr>
            <a:endParaRPr lang="ru-RU" sz="2800" i="1" dirty="0" smtClean="0">
              <a:solidFill>
                <a:srgbClr val="00808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i="1" dirty="0" smtClean="0">
              <a:solidFill>
                <a:srgbClr val="00808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sz="1800" i="1" dirty="0" smtClean="0">
              <a:solidFill>
                <a:srgbClr val="00808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i="1" dirty="0" smtClean="0">
              <a:solidFill>
                <a:srgbClr val="008080"/>
              </a:solidFill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1800" i="1" dirty="0" smtClean="0">
              <a:solidFill>
                <a:srgbClr val="008080"/>
              </a:solidFill>
            </a:endParaRPr>
          </a:p>
        </p:txBody>
      </p:sp>
      <p:pic>
        <p:nvPicPr>
          <p:cNvPr id="138242" name="Picture 2" descr="D:\диск Д\мультимедиа\фото\Конкурс лучший фельдшер ЦФО 2009г. октябрь\PIC_02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428736"/>
            <a:ext cx="3429024" cy="2571768"/>
          </a:xfrm>
          <a:prstGeom prst="rect">
            <a:avLst/>
          </a:prstGeom>
          <a:noFill/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38244" name="Picture 4" descr="D:\диск Д\мультимедиа\фото\Конкурс лучший фельдшер ЦФО 2009г. октябрь\P10302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2947221"/>
            <a:ext cx="4929222" cy="3696917"/>
          </a:xfrm>
          <a:prstGeom prst="rect">
            <a:avLst/>
          </a:prstGeom>
          <a:noFill/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38245" name="Picture 5" descr="D:\диск Д\мультимедиа\фото\Конкурс лучший фельдшер ЦФО 2009г. октябрь\P10302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4071942"/>
            <a:ext cx="3429024" cy="2571767"/>
          </a:xfrm>
          <a:prstGeom prst="rect">
            <a:avLst/>
          </a:prstGeom>
          <a:noFill/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custDataLst>
      <p:tags r:id="rId1"/>
    </p:custData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75"/>
            <a:ext cx="9144000" cy="1285861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Молодежная политика</a:t>
            </a: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Стипендии Тамбовской областной организации Профсоюза</a:t>
            </a:r>
          </a:p>
        </p:txBody>
      </p:sp>
      <p:sp>
        <p:nvSpPr>
          <p:cNvPr id="34819" name="Rectangle 2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3000"/>
            <a:ext cx="4495800" cy="5357813"/>
          </a:xfrm>
          <a:noFill/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1800" dirty="0" smtClean="0"/>
              <a:t>		</a:t>
            </a:r>
          </a:p>
          <a:p>
            <a:pPr eaLnBrk="1" hangingPunct="1">
              <a:buFont typeface="Arial" charset="0"/>
              <a:buNone/>
            </a:pPr>
            <a:r>
              <a:rPr lang="ru-RU" sz="1800" dirty="0" smtClean="0"/>
              <a:t>		</a:t>
            </a:r>
            <a:r>
              <a:rPr lang="ru-RU" sz="1500" dirty="0" smtClean="0">
                <a:solidFill>
                  <a:schemeClr val="accent4"/>
                </a:solidFill>
                <a:latin typeface="Calibri" pitchFamily="34" charset="0"/>
              </a:rPr>
              <a:t>Для того, чтобы профессия медицинского работника стала вновь престижной, чтобы даже будущий средний медицинский персонал не был равнодушным к проблемам в его лечебном учреждении, активно участвовал в общественной жизни коллектива и помогал администрации ЛПУ в решении накопившихся проблем, нашей областной организацией Профсоюза , начиная с 2005 года было принято решение об учреждении</a:t>
            </a:r>
            <a:r>
              <a:rPr lang="ru-RU" sz="1500" dirty="0" smtClean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ru-RU" sz="1500" b="1" dirty="0" smtClean="0">
                <a:solidFill>
                  <a:srgbClr val="C00000"/>
                </a:solidFill>
                <a:latin typeface="Calibri" pitchFamily="34" charset="0"/>
              </a:rPr>
              <a:t>4–</a:t>
            </a:r>
            <a:r>
              <a:rPr lang="ru-RU" sz="1500" b="1" dirty="0" err="1" smtClean="0">
                <a:solidFill>
                  <a:srgbClr val="C00000"/>
                </a:solidFill>
                <a:latin typeface="Calibri" pitchFamily="34" charset="0"/>
              </a:rPr>
              <a:t>х</a:t>
            </a:r>
            <a:r>
              <a:rPr lang="ru-RU" sz="1500" b="1" dirty="0" smtClean="0">
                <a:solidFill>
                  <a:srgbClr val="C00000"/>
                </a:solidFill>
                <a:latin typeface="Calibri" pitchFamily="34" charset="0"/>
              </a:rPr>
              <a:t> именных </a:t>
            </a:r>
            <a:r>
              <a:rPr lang="ru-RU" sz="1500" dirty="0" smtClean="0">
                <a:solidFill>
                  <a:schemeClr val="accent4"/>
                </a:solidFill>
                <a:latin typeface="Calibri" pitchFamily="34" charset="0"/>
              </a:rPr>
              <a:t>ежемесячных стипендий для студентов Тамбовского базового медицинского колледжа  и Мичуринского  медицинского училища. С 2006 года еще</a:t>
            </a:r>
            <a:r>
              <a:rPr lang="ru-RU" sz="1500" dirty="0" smtClean="0">
                <a:solidFill>
                  <a:srgbClr val="FF3300"/>
                </a:solidFill>
                <a:latin typeface="Calibri" pitchFamily="34" charset="0"/>
              </a:rPr>
              <a:t> </a:t>
            </a:r>
            <a:r>
              <a:rPr lang="ru-RU" sz="1500" b="1" dirty="0" smtClean="0">
                <a:solidFill>
                  <a:srgbClr val="C00000"/>
                </a:solidFill>
                <a:latin typeface="Calibri" pitchFamily="34" charset="0"/>
              </a:rPr>
              <a:t>3-и именные стипендии</a:t>
            </a:r>
            <a:r>
              <a:rPr lang="ru-RU" sz="1500" dirty="0" smtClean="0">
                <a:solidFill>
                  <a:srgbClr val="FF3300"/>
                </a:solidFill>
                <a:latin typeface="Calibri" pitchFamily="34" charset="0"/>
              </a:rPr>
              <a:t> </a:t>
            </a:r>
            <a:r>
              <a:rPr lang="ru-RU" sz="1500" dirty="0" smtClean="0">
                <a:solidFill>
                  <a:schemeClr val="accent4"/>
                </a:solidFill>
                <a:latin typeface="Calibri" pitchFamily="34" charset="0"/>
              </a:rPr>
              <a:t>были учреждены областным объединением организаций </a:t>
            </a:r>
            <a:r>
              <a:rPr lang="ru-RU" sz="1500" dirty="0" err="1" smtClean="0">
                <a:solidFill>
                  <a:schemeClr val="accent4"/>
                </a:solidFill>
                <a:latin typeface="Calibri" pitchFamily="34" charset="0"/>
              </a:rPr>
              <a:t>профсою-зов</a:t>
            </a:r>
            <a:r>
              <a:rPr lang="ru-RU" sz="1500" dirty="0" smtClean="0">
                <a:solidFill>
                  <a:schemeClr val="accent4"/>
                </a:solidFill>
                <a:latin typeface="Calibri" pitchFamily="34" charset="0"/>
              </a:rPr>
              <a:t> для студентов наших средних специальных учебных заведений. Размер именных стипендий значительно превышает существующий размер государственных – на 2008 -2009  учебные годы стипендия обкома Профсоюза утверждена в размере 500 рублей     ( сроком на 12 месяцев).</a:t>
            </a:r>
            <a:r>
              <a:rPr lang="ru-RU" sz="1500" dirty="0" smtClean="0">
                <a:solidFill>
                  <a:srgbClr val="7030A0"/>
                </a:solidFill>
                <a:latin typeface="Calibri" pitchFamily="34" charset="0"/>
              </a:rPr>
              <a:t> </a:t>
            </a:r>
          </a:p>
          <a:p>
            <a:pPr eaLnBrk="1" hangingPunct="1">
              <a:buFontTx/>
              <a:buNone/>
            </a:pPr>
            <a:endParaRPr lang="ru-RU" sz="1800" i="1" dirty="0" smtClean="0">
              <a:solidFill>
                <a:srgbClr val="7030A0"/>
              </a:solidFill>
            </a:endParaRPr>
          </a:p>
        </p:txBody>
      </p:sp>
      <p:pic>
        <p:nvPicPr>
          <p:cNvPr id="34820" name="Picture 11" descr="D:\диск Д\Мои документы\Мои рисунки\2006-03 (мар)\сканирование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5000625"/>
            <a:ext cx="1428750" cy="1857375"/>
          </a:xfrm>
        </p:spPr>
      </p:pic>
      <p:pic>
        <p:nvPicPr>
          <p:cNvPr id="34821" name="Picture 5" descr="D:\диск Д\мультимедиа\фото\Фото до 17.06.07\_B16122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1285875"/>
            <a:ext cx="2928938" cy="2143125"/>
          </a:xfrm>
        </p:spPr>
      </p:pic>
      <p:pic>
        <p:nvPicPr>
          <p:cNvPr id="34822" name="Picture 13" descr="D:\диск Д\Мои документы\Мои рисунки\2006-03 (мар)\сканирование000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500938" y="1285875"/>
            <a:ext cx="1522412" cy="2428875"/>
          </a:xfrm>
        </p:spPr>
      </p:pic>
      <p:pic>
        <p:nvPicPr>
          <p:cNvPr id="34823" name="Picture 16" descr="P100012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/>
          <a:srcRect l="28506" t="20760" r="39076" b="25996"/>
          <a:stretch>
            <a:fillRect/>
          </a:stretch>
        </p:blipFill>
        <p:spPr>
          <a:xfrm>
            <a:off x="7429500" y="4929188"/>
            <a:ext cx="1571625" cy="1785937"/>
          </a:xfrm>
        </p:spPr>
      </p:pic>
      <p:pic>
        <p:nvPicPr>
          <p:cNvPr id="34824" name="Picture 2" descr="D:\диск Д\мультимедиа\фото\Фото с 17.06.07\_9145211Шевырев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00938" y="3071813"/>
            <a:ext cx="150495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14" descr="D:\диск Д\Мои документы\Мои рисунки\2006-03 (мар)\сканирование000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0" y="3071813"/>
            <a:ext cx="142875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8" descr="06"/>
          <p:cNvPicPr>
            <a:picLocks noChangeAspect="1" noChangeArrowheads="1"/>
          </p:cNvPicPr>
          <p:nvPr/>
        </p:nvPicPr>
        <p:blipFill>
          <a:blip r:embed="rId9"/>
          <a:srcRect r="7143"/>
          <a:stretch>
            <a:fillRect/>
          </a:stretch>
        </p:blipFill>
        <p:spPr bwMode="auto">
          <a:xfrm>
            <a:off x="5929313" y="5000625"/>
            <a:ext cx="1571625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3" descr="D:\диск Д\мультимедиа\фото\Фото с 17.06.07\_9145217Долгова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29313" y="3071813"/>
            <a:ext cx="157162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Эмблема-Профсоюза"/>
          <p:cNvPicPr>
            <a:picLocks noChangeAspect="1" noChangeArrowheads="1"/>
          </p:cNvPicPr>
          <p:nvPr/>
        </p:nvPicPr>
        <p:blipFill>
          <a:blip r:embed="rId11">
            <a:lum bright="48000" contrast="38000"/>
          </a:blip>
          <a:srcRect/>
          <a:stretch>
            <a:fillRect/>
          </a:stretch>
        </p:blipFill>
        <p:spPr bwMode="auto">
          <a:xfrm>
            <a:off x="8064500" y="-24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50"/>
          </a:xfrm>
          <a:noFill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Молодежная политика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Студенческие профсоюзные организации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1428750"/>
            <a:ext cx="5543550" cy="5429250"/>
          </a:xfrm>
          <a:solidFill>
            <a:schemeClr val="bg1"/>
          </a:solidFill>
        </p:spPr>
        <p:txBody>
          <a:bodyPr rtlCol="0">
            <a:normAutofit fontScale="4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	</a:t>
            </a: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Основными задачами студенческих профсоюзных организаций является защита интересов, вопросы организации учебы, быта, досуга студентов. 	Профсоюзными комитетами совместно со  студенческими советами организуются и проводятся такие мероприятия как: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 летние и зимние Спартакиады, командные и индивидуальные первенства по общефизической подготовке, легкой атлетике, подвижным играм, настольному теннису, лыжным гонкам;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 конкурсы художественной самодеятельности, смотры-конкурсы  по учебным группам, по учебному заведению;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 конкурсы по профессиям на отделениях, между медицинскими учебными заведениями;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 международный день студента с концертной программой и приуроченному к этой дате посвящению в студенты первокурсников;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 огоньки и творческие встречи;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           обеспечивают участие  своих представителей: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  в городских и областных конкурсах («Студенческая весна», и др.);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 в митингах, проводимыми профсоюзами, молодежными организациями, политическими партиями и движениями;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  в субботниках по благоустройству территории учебного заведения и города;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 в строительных отрядах;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500" i="1" dirty="0" smtClean="0">
                <a:solidFill>
                  <a:schemeClr val="accent4"/>
                </a:solidFill>
                <a:latin typeface="Calibri" pitchFamily="34" charset="0"/>
              </a:rPr>
              <a:t>проводят проверки организации быта, соблюдения порядка в общежитиях студентов.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33796" name="Picture 2" descr="D:\диск Д\мультимедиа\фото\Фото до 17.06.07\_B16126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00688" y="1428750"/>
            <a:ext cx="2143125" cy="1530350"/>
          </a:xfrm>
          <a:effectLst>
            <a:innerShdw blurRad="63500" dist="50800" dir="13500000">
              <a:prstClr val="black">
                <a:alpha val="8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33797" name="Picture 3" descr="D:\диск Д\мультимедиа\фото\Фото до 17.06.07\_B161155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500688" y="4071938"/>
            <a:ext cx="2476500" cy="1857375"/>
          </a:xfrm>
          <a:effectLst>
            <a:innerShdw blurRad="63500" dist="50800" dir="13500000">
              <a:prstClr val="black">
                <a:alpha val="8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33798" name="Picture 3" descr="D:\диск Д\мультимедиа\фото\Фото до 17.06.07\_B16115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62775" y="2643188"/>
            <a:ext cx="21812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>
                <a:alpha val="8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33799" name="Picture 3" descr="D:\диск Д\мультимедиа\фото\Фото до 17.06.07\_B16115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61200" y="5295900"/>
            <a:ext cx="20828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>
                <a:alpha val="8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8" name="Picture 7" descr="Эмблема-Профсоюза"/>
          <p:cNvPicPr>
            <a:picLocks noChangeAspect="1" noChangeArrowheads="1"/>
          </p:cNvPicPr>
          <p:nvPr/>
        </p:nvPicPr>
        <p:blipFill>
          <a:blip r:embed="rId6">
            <a:lum bright="48000" contrast="38000"/>
          </a:blip>
          <a:srcRect/>
          <a:stretch>
            <a:fillRect/>
          </a:stretch>
        </p:blipFill>
        <p:spPr bwMode="auto">
          <a:xfrm>
            <a:off x="8064500" y="-24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Молодежная политика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Тамбовской областной организации Профсоюза</a:t>
            </a:r>
          </a:p>
        </p:txBody>
      </p:sp>
      <p:sp>
        <p:nvSpPr>
          <p:cNvPr id="30723" name="Rectangle 2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60667"/>
            <a:ext cx="4572000" cy="5500709"/>
          </a:xfrm>
          <a:noFill/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1800" dirty="0" smtClean="0"/>
              <a:t>		</a:t>
            </a:r>
          </a:p>
          <a:p>
            <a:pPr algn="just" eaLnBrk="1" hangingPunct="1">
              <a:buFont typeface="Arial" charset="0"/>
              <a:buNone/>
            </a:pPr>
            <a:r>
              <a:rPr lang="ru-RU" sz="1800" dirty="0" smtClean="0"/>
              <a:t>		</a:t>
            </a:r>
            <a:r>
              <a:rPr lang="ru-RU" sz="1500" dirty="0" smtClean="0">
                <a:latin typeface="Calibri" pitchFamily="34" charset="0"/>
              </a:rPr>
              <a:t>Создан молодежный Совет областной организации Профсоюза , в который входят 5 человек. Возглавляет его </a:t>
            </a:r>
            <a:r>
              <a:rPr lang="ru-RU" sz="1500" dirty="0" err="1" smtClean="0">
                <a:latin typeface="Calibri" pitchFamily="34" charset="0"/>
              </a:rPr>
              <a:t>Жабин</a:t>
            </a:r>
            <a:r>
              <a:rPr lang="ru-RU" sz="1500" dirty="0" smtClean="0">
                <a:latin typeface="Calibri" pitchFamily="34" charset="0"/>
              </a:rPr>
              <a:t> А.Н., председатель первичной организации Профсоюза МЛПУ «Стоматологическая поликлиника №2» г.Тамбова. Разработана и утверждена на Пленуме обкома Профсоюза Концепция молодежной политики областной организации Профсоюза.</a:t>
            </a:r>
          </a:p>
          <a:p>
            <a:pPr algn="just" eaLnBrk="1" hangingPunct="1">
              <a:buFont typeface="Arial" charset="0"/>
              <a:buNone/>
            </a:pPr>
            <a:endParaRPr lang="ru-RU" sz="1500" dirty="0" smtClean="0">
              <a:latin typeface="Calibri" pitchFamily="34" charset="0"/>
            </a:endParaRPr>
          </a:p>
          <a:p>
            <a:pPr algn="just" eaLnBrk="1" hangingPunct="1">
              <a:buFont typeface="Arial" charset="0"/>
              <a:buNone/>
            </a:pPr>
            <a:r>
              <a:rPr lang="ru-RU" sz="1500" dirty="0" smtClean="0">
                <a:latin typeface="Calibri" pitchFamily="34" charset="0"/>
              </a:rPr>
              <a:t>		Активно работает  молодежный Совет областного объединения организаций профсоюзов в состав которого от  Тамбовской областной организации Профсоюза  входят Мельникова Т. (правовой инспектор труда, Тамбовская областная организация Профсоюза), </a:t>
            </a:r>
            <a:r>
              <a:rPr lang="ru-RU" sz="1500" dirty="0" err="1" smtClean="0">
                <a:latin typeface="Calibri" pitchFamily="34" charset="0"/>
              </a:rPr>
              <a:t>Доровских</a:t>
            </a:r>
            <a:r>
              <a:rPr lang="ru-RU" sz="1500" dirty="0" smtClean="0">
                <a:latin typeface="Calibri" pitchFamily="34" charset="0"/>
              </a:rPr>
              <a:t> А. (</a:t>
            </a:r>
            <a:r>
              <a:rPr lang="ru-RU" sz="1500" dirty="0" err="1" smtClean="0">
                <a:latin typeface="Calibri" pitchFamily="34" charset="0"/>
              </a:rPr>
              <a:t>мед.брат</a:t>
            </a:r>
            <a:r>
              <a:rPr lang="ru-RU" sz="1500" dirty="0" smtClean="0">
                <a:latin typeface="Calibri" pitchFamily="34" charset="0"/>
              </a:rPr>
              <a:t> ОГУЗ «Тамбовская психиатрическая больница»), Алехина И. (мед. сестра ГУЗ «Тамбовская областная больница»), Рыжков А. (</a:t>
            </a:r>
            <a:r>
              <a:rPr lang="ru-RU" sz="1500" dirty="0" err="1" smtClean="0">
                <a:latin typeface="Calibri" pitchFamily="34" charset="0"/>
              </a:rPr>
              <a:t>мед.брат</a:t>
            </a:r>
            <a:r>
              <a:rPr lang="ru-RU" sz="1500" dirty="0" smtClean="0">
                <a:latin typeface="Calibri" pitchFamily="34" charset="0"/>
              </a:rPr>
              <a:t> ГУЗ «Городская больница №3»). Наши представители активно участвуют в слетах, форумах, «круглых столах», спортивных,        культурно-массовых  и других мероприятиях, проводимым Советом.</a:t>
            </a:r>
            <a:endParaRPr lang="ru-RU" sz="1500" i="1" dirty="0" smtClean="0">
              <a:solidFill>
                <a:srgbClr val="7030A0"/>
              </a:solidFill>
              <a:latin typeface="Calibri" pitchFamily="34" charset="0"/>
            </a:endParaRPr>
          </a:p>
        </p:txBody>
      </p:sp>
      <p:pic>
        <p:nvPicPr>
          <p:cNvPr id="30724" name="Picture 4" descr="E:\Семинар, август 2007\Второй день\PICT00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1428750"/>
            <a:ext cx="2714625" cy="2035175"/>
          </a:xfrm>
          <a:effectLst>
            <a:innerShdw blurRad="4191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0725" name="Picture 2" descr="E:\Семинар, август 2007\веревочный курс 2\IMG_05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75" y="3071813"/>
            <a:ext cx="2714625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4191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0726" name="Picture 2" descr="E:\Семинар, август 2007\веревочный курс 2\IMG_05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5" y="4643438"/>
            <a:ext cx="2714625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4191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Picture 7" descr="Эмблема-Профсоюза"/>
          <p:cNvPicPr>
            <a:picLocks noChangeAspect="1" noChangeArrowheads="1"/>
          </p:cNvPicPr>
          <p:nvPr/>
        </p:nvPicPr>
        <p:blipFill>
          <a:blip r:embed="rId6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9" name="Rectangle 5"/>
          <p:cNvSpPr>
            <a:spLocks noChangeArrowheads="1"/>
          </p:cNvSpPr>
          <p:nvPr/>
        </p:nvSpPr>
        <p:spPr bwMode="auto">
          <a:xfrm>
            <a:off x="1643042" y="2903690"/>
            <a:ext cx="5957887" cy="818557"/>
          </a:xfrm>
          <a:prstGeom prst="rect">
            <a:avLst/>
          </a:prstGeom>
          <a:gradFill rotWithShape="1">
            <a:gsLst>
              <a:gs pos="0">
                <a:srgbClr val="CC0000">
                  <a:gamma/>
                  <a:shade val="56078"/>
                  <a:invGamma/>
                  <a:alpha val="60001"/>
                </a:srgbClr>
              </a:gs>
              <a:gs pos="50000">
                <a:srgbClr val="CC0000">
                  <a:alpha val="60001"/>
                </a:srgbClr>
              </a:gs>
              <a:gs pos="100000">
                <a:srgbClr val="CC0000">
                  <a:gamma/>
                  <a:shade val="56078"/>
                  <a:invGamma/>
                  <a:alpha val="60001"/>
                </a:srgbClr>
              </a:gs>
            </a:gsLst>
            <a:lin ang="5400000" scaled="1"/>
          </a:gra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200" b="0" baseline="0" dirty="0">
                <a:solidFill>
                  <a:schemeClr val="bg1"/>
                </a:solidFill>
                <a:latin typeface="Calibri" pitchFamily="34" charset="0"/>
              </a:rPr>
              <a:t>повышение компетентности </a:t>
            </a:r>
          </a:p>
          <a:p>
            <a:pPr algn="ctr">
              <a:lnSpc>
                <a:spcPct val="70000"/>
              </a:lnSpc>
            </a:pPr>
            <a:r>
              <a:rPr lang="ru-RU" sz="2200" b="0" baseline="0" dirty="0">
                <a:solidFill>
                  <a:schemeClr val="bg1"/>
                </a:solidFill>
                <a:latin typeface="Calibri" pitchFamily="34" charset="0"/>
              </a:rPr>
              <a:t>и профессионализма профсоюзных </a:t>
            </a:r>
          </a:p>
          <a:p>
            <a:pPr algn="ctr">
              <a:lnSpc>
                <a:spcPct val="70000"/>
              </a:lnSpc>
            </a:pPr>
            <a:r>
              <a:rPr lang="ru-RU" sz="2200" b="0" baseline="0" dirty="0">
                <a:solidFill>
                  <a:schemeClr val="bg1"/>
                </a:solidFill>
                <a:latin typeface="Calibri" pitchFamily="34" charset="0"/>
              </a:rPr>
              <a:t>кадров и актива</a:t>
            </a:r>
            <a:r>
              <a:rPr lang="ru-RU" sz="2200" baseline="0" dirty="0">
                <a:solidFill>
                  <a:schemeClr val="bg1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159750" name="Rectangle 6"/>
          <p:cNvSpPr>
            <a:spLocks noChangeArrowheads="1"/>
          </p:cNvSpPr>
          <p:nvPr/>
        </p:nvSpPr>
        <p:spPr bwMode="auto">
          <a:xfrm>
            <a:off x="1643042" y="3975260"/>
            <a:ext cx="5957887" cy="369973"/>
          </a:xfrm>
          <a:prstGeom prst="rect">
            <a:avLst/>
          </a:prstGeom>
          <a:gradFill rotWithShape="1">
            <a:gsLst>
              <a:gs pos="0">
                <a:srgbClr val="CC0000">
                  <a:gamma/>
                  <a:shade val="56078"/>
                  <a:invGamma/>
                  <a:alpha val="60001"/>
                </a:srgbClr>
              </a:gs>
              <a:gs pos="50000">
                <a:srgbClr val="CC0000">
                  <a:alpha val="60001"/>
                </a:srgbClr>
              </a:gs>
              <a:gs pos="100000">
                <a:srgbClr val="CC0000">
                  <a:gamma/>
                  <a:shade val="56078"/>
                  <a:invGamma/>
                  <a:alpha val="60001"/>
                </a:srgbClr>
              </a:gs>
            </a:gsLst>
            <a:lin ang="5400000" scaled="1"/>
          </a:gra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200" b="0" baseline="0" dirty="0">
                <a:solidFill>
                  <a:srgbClr val="FFFFFF"/>
                </a:solidFill>
                <a:latin typeface="Calibri" pitchFamily="34" charset="0"/>
              </a:rPr>
              <a:t>обучение резерва кадров и актива</a:t>
            </a:r>
            <a:endParaRPr lang="ru-RU" sz="2200" baseline="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59751" name="Rectangle 7"/>
          <p:cNvSpPr>
            <a:spLocks noChangeArrowheads="1"/>
          </p:cNvSpPr>
          <p:nvPr/>
        </p:nvSpPr>
        <p:spPr bwMode="auto">
          <a:xfrm>
            <a:off x="1643042" y="4761078"/>
            <a:ext cx="6005512" cy="1311128"/>
          </a:xfrm>
          <a:prstGeom prst="rect">
            <a:avLst/>
          </a:prstGeom>
          <a:gradFill rotWithShape="1">
            <a:gsLst>
              <a:gs pos="0">
                <a:srgbClr val="CC0000">
                  <a:gamma/>
                  <a:shade val="56078"/>
                  <a:invGamma/>
                  <a:alpha val="60001"/>
                </a:srgbClr>
              </a:gs>
              <a:gs pos="50000">
                <a:srgbClr val="CC0000">
                  <a:alpha val="60001"/>
                </a:srgbClr>
              </a:gs>
              <a:gs pos="100000">
                <a:srgbClr val="CC0000">
                  <a:gamma/>
                  <a:shade val="56078"/>
                  <a:invGamma/>
                  <a:alpha val="60001"/>
                </a:srgbClr>
              </a:gs>
            </a:gsLst>
            <a:lin ang="5400000" scaled="1"/>
          </a:gra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b="0" baseline="0" dirty="0">
                <a:solidFill>
                  <a:schemeClr val="bg1"/>
                </a:solidFill>
                <a:latin typeface="Calibri" pitchFamily="34" charset="0"/>
              </a:rPr>
              <a:t>повышение уровня информированности членов Профсоюза и медицинской общественности </a:t>
            </a:r>
          </a:p>
          <a:p>
            <a:pPr algn="ctr">
              <a:lnSpc>
                <a:spcPct val="90000"/>
              </a:lnSpc>
            </a:pPr>
            <a:r>
              <a:rPr lang="ru-RU" sz="2200" b="0" baseline="0" dirty="0">
                <a:solidFill>
                  <a:schemeClr val="bg1"/>
                </a:solidFill>
                <a:latin typeface="Calibri" pitchFamily="34" charset="0"/>
              </a:rPr>
              <a:t>о деятельности Профсоюза по защите </a:t>
            </a:r>
          </a:p>
          <a:p>
            <a:pPr algn="ctr">
              <a:lnSpc>
                <a:spcPct val="90000"/>
              </a:lnSpc>
            </a:pPr>
            <a:r>
              <a:rPr lang="ru-RU" sz="2200" b="0" baseline="0" dirty="0">
                <a:solidFill>
                  <a:schemeClr val="bg1"/>
                </a:solidFill>
                <a:latin typeface="Calibri" pitchFamily="34" charset="0"/>
              </a:rPr>
              <a:t>их социально-трудовых прав и интересов</a:t>
            </a:r>
            <a:r>
              <a:rPr lang="ru-RU" sz="2200" baseline="0" dirty="0">
                <a:solidFill>
                  <a:schemeClr val="bg1"/>
                </a:solidFill>
                <a:latin typeface="Calibri" pitchFamily="34" charset="0"/>
              </a:rPr>
              <a:t> 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57158" y="1189178"/>
            <a:ext cx="8424863" cy="1400175"/>
            <a:chOff x="234" y="99"/>
            <a:chExt cx="5307" cy="882"/>
          </a:xfrm>
        </p:grpSpPr>
        <p:sp>
          <p:nvSpPr>
            <p:cNvPr id="159753" name="AutoShape 9"/>
            <p:cNvSpPr>
              <a:spLocks noChangeArrowheads="1"/>
            </p:cNvSpPr>
            <p:nvPr/>
          </p:nvSpPr>
          <p:spPr bwMode="auto">
            <a:xfrm>
              <a:off x="234" y="164"/>
              <a:ext cx="5307" cy="817"/>
            </a:xfrm>
            <a:prstGeom prst="downArrowCallout">
              <a:avLst>
                <a:gd name="adj1" fmla="val 197698"/>
                <a:gd name="adj2" fmla="val 147687"/>
                <a:gd name="adj3" fmla="val 24602"/>
                <a:gd name="adj4" fmla="val 46389"/>
              </a:avLst>
            </a:pr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9748" name="Rectangle 4"/>
            <p:cNvSpPr>
              <a:spLocks noChangeArrowheads="1"/>
            </p:cNvSpPr>
            <p:nvPr/>
          </p:nvSpPr>
          <p:spPr bwMode="auto">
            <a:xfrm>
              <a:off x="255" y="99"/>
              <a:ext cx="5262" cy="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80000" tIns="180000" rIns="180000" bIns="18000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ru-RU" sz="2600" b="1" baseline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ЦЕЛЯМИ ПРОФСОЮЗНОГО </a:t>
              </a:r>
              <a:r>
                <a:rPr lang="ru-RU" sz="2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ОБУЧЕНИЯ</a:t>
              </a:r>
              <a:r>
                <a:rPr lang="ru-RU" sz="2600" b="1" baseline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ЯВЛЯЮТСЯ:</a:t>
              </a:r>
              <a:endParaRPr lang="ru-RU" sz="2600" b="1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pic>
        <p:nvPicPr>
          <p:cNvPr id="8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9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4" presetClass="entr" presetSubtype="0" accel="10000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9" grpId="0" animBg="1"/>
      <p:bldP spid="159750" grpId="0" animBg="1"/>
      <p:bldP spid="15975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57250"/>
          </a:xfrm>
        </p:spPr>
        <p:txBody>
          <a:bodyPr rtlCol="0">
            <a:normAutofit/>
          </a:bodyPr>
          <a:lstStyle/>
          <a:p>
            <a:pPr algn="ctr" eaLnBrk="1" fontAlgn="auto" hangingPunct="1">
              <a:lnSpc>
                <a:spcPct val="70000"/>
              </a:lnSpc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Обучение профсоюзных кадров</a:t>
            </a:r>
            <a:endParaRPr lang="ru-RU" sz="3200" dirty="0" smtClean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563938" y="928688"/>
            <a:ext cx="5472112" cy="5500687"/>
          </a:xfrm>
        </p:spPr>
        <p:txBody>
          <a:bodyPr/>
          <a:lstStyle/>
          <a:p>
            <a:pPr algn="just" eaLnBrk="1" hangingPunct="1">
              <a:lnSpc>
                <a:spcPct val="70000"/>
              </a:lnSpc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Участие  в семинарах, совещаниях  профсоюзных работников, специалистов Тамбовской областной организации Профсоюза, </a:t>
            </a:r>
            <a:r>
              <a:rPr lang="ru-RU" sz="1800" i="1" dirty="0" err="1" smtClean="0">
                <a:solidFill>
                  <a:schemeClr val="accent4"/>
                </a:solidFill>
                <a:latin typeface="Calibri" pitchFamily="34" charset="0"/>
              </a:rPr>
              <a:t>организуе-мыми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и проводимыми ЦК Профсоюза, представительством Профсоюза в ЦФО</a:t>
            </a:r>
          </a:p>
          <a:p>
            <a:pPr algn="just" eaLnBrk="1" hangingPunct="1">
              <a:lnSpc>
                <a:spcPct val="70000"/>
              </a:lnSpc>
              <a:buFontTx/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algn="just" eaLnBrk="1" hangingPunct="1">
              <a:lnSpc>
                <a:spcPct val="70000"/>
              </a:lnSpc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Обучение председателей профкомов и активистов на регулярных выездных </a:t>
            </a:r>
            <a:r>
              <a:rPr lang="ru-RU" sz="1800" i="1" dirty="0" err="1" smtClean="0">
                <a:solidFill>
                  <a:schemeClr val="accent4"/>
                </a:solidFill>
                <a:latin typeface="Calibri" pitchFamily="34" charset="0"/>
              </a:rPr>
              <a:t>семина-рах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, проводимыми областным объединением организаций профсоюзов </a:t>
            </a:r>
          </a:p>
          <a:p>
            <a:pPr algn="just" eaLnBrk="1" hangingPunct="1">
              <a:lnSpc>
                <a:spcPct val="70000"/>
              </a:lnSpc>
              <a:buFontTx/>
              <a:buNone/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algn="just" eaLnBrk="1" hangingPunct="1">
              <a:lnSpc>
                <a:spcPct val="70000"/>
              </a:lnSpc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Учеба и консультирование областной </a:t>
            </a:r>
            <a:r>
              <a:rPr lang="ru-RU" sz="1800" i="1" dirty="0" err="1" smtClean="0">
                <a:solidFill>
                  <a:schemeClr val="accent4"/>
                </a:solidFill>
                <a:latin typeface="Calibri" pitchFamily="34" charset="0"/>
              </a:rPr>
              <a:t>органи-зацией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Профсоюза председателей и членов комиссий профкомов по различным направлениям работы</a:t>
            </a:r>
          </a:p>
          <a:p>
            <a:pPr algn="just" eaLnBrk="1" hangingPunct="1">
              <a:lnSpc>
                <a:spcPct val="70000"/>
              </a:lnSpc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algn="just" eaLnBrk="1" hangingPunct="1">
              <a:lnSpc>
                <a:spcPct val="70000"/>
              </a:lnSpc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на семинары приглашаются председатели контрольно-ревизионных комиссий, </a:t>
            </a:r>
            <a:r>
              <a:rPr lang="ru-RU" sz="1800" i="1" dirty="0" err="1" smtClean="0">
                <a:solidFill>
                  <a:schemeClr val="accent4"/>
                </a:solidFill>
                <a:latin typeface="Calibri" pitchFamily="34" charset="0"/>
              </a:rPr>
              <a:t>уполно-моченные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профкомов по охране труда, специалисты учреждений здравоохранения области</a:t>
            </a:r>
          </a:p>
          <a:p>
            <a:pPr algn="just" eaLnBrk="1" hangingPunct="1">
              <a:lnSpc>
                <a:spcPct val="70000"/>
              </a:lnSpc>
            </a:pPr>
            <a:endParaRPr lang="ru-RU" sz="18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algn="just" eaLnBrk="1" hangingPunct="1">
              <a:lnSpc>
                <a:spcPct val="70000"/>
              </a:lnSpc>
            </a:pP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проводится обучение тренеров преподавателей по каскадной системе «Научи учителя» (региональный координатор </a:t>
            </a:r>
            <a:r>
              <a:rPr lang="ru-RU" sz="1800" i="1" dirty="0" err="1" smtClean="0">
                <a:solidFill>
                  <a:schemeClr val="accent4"/>
                </a:solidFill>
                <a:latin typeface="Calibri" pitchFamily="34" charset="0"/>
              </a:rPr>
              <a:t>Неудахина</a:t>
            </a:r>
            <a:r>
              <a:rPr lang="ru-RU" sz="1800" i="1" dirty="0" smtClean="0">
                <a:solidFill>
                  <a:schemeClr val="accent4"/>
                </a:solidFill>
                <a:latin typeface="Calibri" pitchFamily="34" charset="0"/>
              </a:rPr>
              <a:t> О.М.)</a:t>
            </a:r>
          </a:p>
          <a:p>
            <a:pPr algn="just" eaLnBrk="1" hangingPunct="1">
              <a:lnSpc>
                <a:spcPct val="70000"/>
              </a:lnSpc>
              <a:buFont typeface="Arial" charset="0"/>
              <a:buNone/>
            </a:pPr>
            <a:endParaRPr lang="ru-RU" sz="1800" i="1" dirty="0" smtClean="0">
              <a:solidFill>
                <a:schemeClr val="accent2"/>
              </a:solidFill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6361367"/>
            <a:ext cx="91440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1500" b="1" dirty="0" smtClean="0">
                <a:solidFill>
                  <a:schemeClr val="accent4"/>
                </a:solidFill>
                <a:latin typeface="Calibri" pitchFamily="34" charset="0"/>
              </a:rPr>
              <a:t>Ежегодно обучается 250-300 чел. (в 2008 год - </a:t>
            </a:r>
            <a:r>
              <a:rPr lang="ru-RU" sz="1500" b="1" dirty="0">
                <a:solidFill>
                  <a:schemeClr val="accent4"/>
                </a:solidFill>
                <a:latin typeface="Calibri" pitchFamily="34" charset="0"/>
              </a:rPr>
              <a:t>302 чел. </a:t>
            </a:r>
            <a:r>
              <a:rPr lang="ru-RU" sz="1500" b="1" dirty="0" smtClean="0">
                <a:solidFill>
                  <a:schemeClr val="accent4"/>
                </a:solidFill>
                <a:latin typeface="Calibri" pitchFamily="34" charset="0"/>
              </a:rPr>
              <a:t>,в </a:t>
            </a:r>
            <a:r>
              <a:rPr lang="ru-RU" sz="1500" b="1" dirty="0">
                <a:solidFill>
                  <a:schemeClr val="accent4"/>
                </a:solidFill>
                <a:latin typeface="Calibri" pitchFamily="34" charset="0"/>
              </a:rPr>
              <a:t>2007 году-295 чел.), доля финансовых средств, </a:t>
            </a:r>
            <a:r>
              <a:rPr lang="ru-RU" sz="1500" b="1" dirty="0" smtClean="0">
                <a:solidFill>
                  <a:schemeClr val="accent4"/>
                </a:solidFill>
                <a:latin typeface="Calibri" pitchFamily="34" charset="0"/>
              </a:rPr>
              <a:t>расходуемых </a:t>
            </a:r>
            <a:r>
              <a:rPr lang="ru-RU" sz="1500" b="1" dirty="0">
                <a:solidFill>
                  <a:schemeClr val="accent4"/>
                </a:solidFill>
                <a:latin typeface="Calibri" pitchFamily="34" charset="0"/>
              </a:rPr>
              <a:t>на обучение </a:t>
            </a:r>
            <a:r>
              <a:rPr lang="ru-RU" sz="1500" b="1" dirty="0" smtClean="0">
                <a:solidFill>
                  <a:schemeClr val="accent4"/>
                </a:solidFill>
                <a:latin typeface="Calibri" pitchFamily="34" charset="0"/>
              </a:rPr>
              <a:t>составляет 3,8-4,2</a:t>
            </a:r>
            <a:r>
              <a:rPr lang="en-US" sz="1500" b="1" dirty="0" smtClean="0">
                <a:solidFill>
                  <a:schemeClr val="accent4"/>
                </a:solidFill>
                <a:latin typeface="Calibri" pitchFamily="34" charset="0"/>
              </a:rPr>
              <a:t>%</a:t>
            </a:r>
            <a:r>
              <a:rPr lang="ru-RU" sz="1500" b="1" dirty="0" smtClean="0">
                <a:solidFill>
                  <a:schemeClr val="accent4"/>
                </a:solidFill>
                <a:latin typeface="Calibri" pitchFamily="34" charset="0"/>
              </a:rPr>
              <a:t> </a:t>
            </a:r>
            <a:endParaRPr lang="ru-RU" sz="1500" b="1" dirty="0">
              <a:solidFill>
                <a:schemeClr val="accent4"/>
              </a:solidFill>
              <a:latin typeface="Calibri" pitchFamily="34" charset="0"/>
            </a:endParaRPr>
          </a:p>
        </p:txBody>
      </p:sp>
      <p:pic>
        <p:nvPicPr>
          <p:cNvPr id="29702" name="Picture 8" descr="Саратов учёба отве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536950"/>
            <a:ext cx="3313112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w="114300" prst="artDeco"/>
          </a:sp3d>
        </p:spPr>
      </p:pic>
      <p:pic>
        <p:nvPicPr>
          <p:cNvPr id="9" name="Picture 7" descr="Саратов учёба профактив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800100"/>
            <a:ext cx="3313112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w="114300" prst="artDeco"/>
          </a:sp3d>
        </p:spPr>
      </p:pic>
      <p:pic>
        <p:nvPicPr>
          <p:cNvPr id="7" name="Picture 7" descr="Эмблема-Профсоюза"/>
          <p:cNvPicPr>
            <a:picLocks noChangeAspect="1" noChangeArrowheads="1"/>
          </p:cNvPicPr>
          <p:nvPr/>
        </p:nvPicPr>
        <p:blipFill>
          <a:blip r:embed="rId4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0" y="0"/>
            <a:ext cx="9001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Спортивные мероприятия</a:t>
            </a:r>
            <a:br>
              <a:rPr kumimoji="0" lang="ru-RU" sz="3600" b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ru-RU" sz="3100" b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Тамбовской областной организации Профсоюза</a:t>
            </a: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 bwMode="auto">
          <a:xfrm>
            <a:off x="2714625" y="1500188"/>
            <a:ext cx="6429375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 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Большое внимание уделяется пропаганде здорового образа жизни, проведению спортивных мероприятий среди работников учреждений здравоохранения области.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Проводятся Спартакиады, спортивные турниры и соревнования по различным видам спорта (лыжные гонки, волейбол, шахматы, настольный теннис), товарищеские матчи.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 Команды-призеры награждаются  вымпелами и кубками с символикой Профсоюза и областной организации Профсоюза.   Победители - дипломами и  грамотами, а также денежными премиями. Профкомам ЛПУ - победителям Спартакиад выделяются финансовые средства для проведения физкультурно-оздоровительной работы в своих учреждениях.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Активное участие в спортивных мероприятиях  принимают команды: областной больницы, психиатрической больницы, госпиталя ветеранов войн,  городской больницы №3, городской больницы им.А.Луки, </a:t>
            </a:r>
            <a:r>
              <a:rPr kumimoji="0" lang="ru-RU" sz="2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Кирсановской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 ЦРБ, </a:t>
            </a:r>
            <a:r>
              <a:rPr kumimoji="0" lang="ru-RU" sz="2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Моршанской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 ЦРБ, станции скорой медицинской помощи г.Тамбова, ТТУ </a:t>
            </a:r>
            <a:r>
              <a:rPr kumimoji="0" lang="ru-RU" sz="2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Роспотребнадзора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1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 descr="D:\диск Д\мультимедиа\фото\III фестиваль искуств 08 г.,фото с камеры\Изображение 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357313"/>
            <a:ext cx="2085975" cy="156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03200" prst="coolSlant"/>
          </a:sp3d>
        </p:spPr>
      </p:pic>
      <p:pic>
        <p:nvPicPr>
          <p:cNvPr id="7" name="Picture 2" descr="D:\диск Д\мультимедиа\фото\III фестиваль искуств 08 г.,фото с камеры\Изображение 0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71775"/>
            <a:ext cx="214312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03200" prst="coolSlant"/>
          </a:sp3d>
        </p:spPr>
      </p:pic>
      <p:pic>
        <p:nvPicPr>
          <p:cNvPr id="8" name="Picture 2" descr="D:\диск Д\мультимедиа\фото\III фестиваль искуств 08 г.,фото с камеры\Изображение 0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4071938"/>
            <a:ext cx="2085975" cy="156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03200" prst="coolSlant"/>
          </a:sp3d>
        </p:spPr>
      </p:pic>
      <p:pic>
        <p:nvPicPr>
          <p:cNvPr id="9" name="Picture 2" descr="D:\диск Д\мультимедиа\фото\III фестиваль искуств 08 г.,фото с камеры\Изображение 00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375275"/>
            <a:ext cx="214312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03200" prst="coolSlant"/>
          </a:sp3d>
        </p:spPr>
      </p:pic>
      <p:pic>
        <p:nvPicPr>
          <p:cNvPr id="10" name="Picture 7" descr="Эмблема-Профсоюза"/>
          <p:cNvPicPr>
            <a:picLocks noChangeAspect="1" noChangeArrowheads="1"/>
          </p:cNvPicPr>
          <p:nvPr/>
        </p:nvPicPr>
        <p:blipFill>
          <a:blip r:embed="rId6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:\диск Д\Мои документы\Грамота О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24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929188" y="142875"/>
            <a:ext cx="4000500" cy="65563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ru-RU" sz="1400" b="0" i="1" dirty="0"/>
          </a:p>
          <a:p>
            <a:pPr algn="ctr">
              <a:defRPr/>
            </a:pPr>
            <a:r>
              <a:rPr lang="ru-RU" sz="1400" b="0" i="1" dirty="0">
                <a:solidFill>
                  <a:srgbClr val="FF0000"/>
                </a:solidFill>
              </a:rPr>
              <a:t>По ходатайству областной организации Профсоюза:</a:t>
            </a:r>
          </a:p>
          <a:p>
            <a:pPr algn="ctr">
              <a:defRPr/>
            </a:pPr>
            <a:endParaRPr lang="ru-RU" sz="800" b="0" i="1" dirty="0"/>
          </a:p>
          <a:p>
            <a:pPr algn="ctr">
              <a:defRPr/>
            </a:pPr>
            <a:r>
              <a:rPr lang="ru-RU" sz="1400" b="0" i="1" dirty="0"/>
              <a:t>57 человек награждены медалью ФНПР «100 лет профсоюзам России»</a:t>
            </a:r>
          </a:p>
          <a:p>
            <a:pPr algn="ctr">
              <a:defRPr/>
            </a:pPr>
            <a:endParaRPr lang="ru-RU" sz="1400" b="0" i="1" dirty="0"/>
          </a:p>
          <a:p>
            <a:pPr algn="ctr">
              <a:defRPr/>
            </a:pPr>
            <a:r>
              <a:rPr lang="ru-RU" sz="1400" b="0" i="1" dirty="0"/>
              <a:t>В период с 2004 года награждены:</a:t>
            </a:r>
          </a:p>
          <a:p>
            <a:pPr algn="ctr">
              <a:defRPr/>
            </a:pPr>
            <a:r>
              <a:rPr lang="ru-RU" sz="1400" b="0" i="1" dirty="0"/>
              <a:t>1 профорганизация  и 1 человек Почетной грамотой администрации </a:t>
            </a:r>
            <a:r>
              <a:rPr lang="ru-RU" sz="1400" b="0" i="1"/>
              <a:t>Тамбовской области;</a:t>
            </a:r>
            <a:endParaRPr lang="ru-RU" sz="1400" b="0" i="1" dirty="0"/>
          </a:p>
          <a:p>
            <a:pPr algn="ctr">
              <a:defRPr/>
            </a:pPr>
            <a:r>
              <a:rPr lang="ru-RU" sz="1400" b="0" i="1" dirty="0"/>
              <a:t>1 человек знаком ФНПР «За активную работу в профсоюзах»</a:t>
            </a:r>
          </a:p>
          <a:p>
            <a:pPr algn="ctr">
              <a:defRPr/>
            </a:pPr>
            <a:r>
              <a:rPr lang="ru-RU" sz="1400" b="0" i="1" dirty="0"/>
              <a:t>6 человек Почетной грамотой ФНПР;</a:t>
            </a:r>
          </a:p>
          <a:p>
            <a:pPr algn="ctr">
              <a:defRPr/>
            </a:pPr>
            <a:r>
              <a:rPr lang="ru-RU" sz="1400" b="0" i="1" dirty="0"/>
              <a:t>1 человек Нагрудным знаком Профсоюза </a:t>
            </a:r>
            <a:r>
              <a:rPr lang="en-US" sz="1400" b="0" i="1" dirty="0"/>
              <a:t>III</a:t>
            </a:r>
            <a:r>
              <a:rPr lang="ru-RU" sz="1400" b="0" i="1" dirty="0"/>
              <a:t> степени ;</a:t>
            </a:r>
          </a:p>
          <a:p>
            <a:pPr algn="ctr">
              <a:defRPr/>
            </a:pPr>
            <a:r>
              <a:rPr lang="ru-RU" sz="1400" b="0" i="1" dirty="0"/>
              <a:t>15 человек Почетной грамотой Профсоюза;</a:t>
            </a:r>
          </a:p>
          <a:p>
            <a:pPr algn="ctr">
              <a:defRPr/>
            </a:pPr>
            <a:r>
              <a:rPr lang="ru-RU" sz="1400" b="0" i="1" dirty="0"/>
              <a:t>17 человек Почетной грамотой ТОООП с выплатой денежной премии;</a:t>
            </a:r>
          </a:p>
          <a:p>
            <a:pPr algn="ctr">
              <a:defRPr/>
            </a:pPr>
            <a:r>
              <a:rPr lang="ru-RU" sz="1400" b="0" i="1" dirty="0"/>
              <a:t>37 человека Почетной грамотой Тамбовской областной организации Профсоюза с выплатой денежной премии;</a:t>
            </a:r>
          </a:p>
          <a:p>
            <a:pPr algn="ctr">
              <a:defRPr/>
            </a:pPr>
            <a:r>
              <a:rPr lang="ru-RU" sz="1400" b="0" i="1" dirty="0"/>
              <a:t>67 человек награждены Почетной грамотой областной организации Профсоюза по ходатайству первичных организаций Профсоюза к юбилейным и праздничным датам</a:t>
            </a:r>
          </a:p>
          <a:p>
            <a:pPr algn="ctr">
              <a:defRPr/>
            </a:pPr>
            <a:endParaRPr lang="ru-RU" sz="1400" b="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57250" y="2786063"/>
            <a:ext cx="3143250" cy="2954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0" i="1" dirty="0">
                <a:solidFill>
                  <a:schemeClr val="bg2">
                    <a:lumMod val="50000"/>
                  </a:schemeClr>
                </a:solidFill>
              </a:rPr>
              <a:t>Награждению и поощрению профсоюзных работников и активистов в целях мотивации работы в профсоюзных органах, морального и материального    </a:t>
            </a:r>
          </a:p>
          <a:p>
            <a:pPr algn="ctr">
              <a:defRPr/>
            </a:pPr>
            <a:r>
              <a:rPr lang="ru-RU" sz="1600" b="0" i="1" dirty="0">
                <a:solidFill>
                  <a:schemeClr val="bg2">
                    <a:lumMod val="50000"/>
                  </a:schemeClr>
                </a:solidFill>
              </a:rPr>
              <a:t>   стимулирования   </a:t>
            </a:r>
          </a:p>
          <a:p>
            <a:pPr algn="ctr">
              <a:defRPr/>
            </a:pPr>
            <a:r>
              <a:rPr lang="ru-RU" sz="1600" b="0" i="1" dirty="0">
                <a:solidFill>
                  <a:schemeClr val="bg2">
                    <a:lumMod val="50000"/>
                  </a:schemeClr>
                </a:solidFill>
              </a:rPr>
              <a:t>      областная организация </a:t>
            </a:r>
          </a:p>
          <a:p>
            <a:pPr algn="ctr">
              <a:defRPr/>
            </a:pPr>
            <a:r>
              <a:rPr lang="ru-RU" sz="1600" b="0" i="1" dirty="0">
                <a:solidFill>
                  <a:schemeClr val="bg2">
                    <a:lumMod val="50000"/>
                  </a:schemeClr>
                </a:solidFill>
              </a:rPr>
              <a:t>     Профсоюза  придает </a:t>
            </a:r>
          </a:p>
          <a:p>
            <a:pPr algn="ctr">
              <a:defRPr/>
            </a:pPr>
            <a:r>
              <a:rPr lang="ru-RU" sz="1600" b="0" i="1" dirty="0">
                <a:solidFill>
                  <a:schemeClr val="bg2">
                    <a:lumMod val="50000"/>
                  </a:schemeClr>
                </a:solidFill>
              </a:rPr>
              <a:t>     важное значение</a:t>
            </a:r>
          </a:p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75"/>
            <a:ext cx="8643998" cy="1071563"/>
          </a:xfrm>
          <a:noFill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Информационная работа и мотивация профсоюзного членства 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6248" y="1428750"/>
            <a:ext cx="4643470" cy="5214960"/>
          </a:xfrm>
          <a:noFill/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9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700" i="1" dirty="0" smtClean="0">
                <a:solidFill>
                  <a:schemeClr val="accent4"/>
                </a:solidFill>
                <a:latin typeface="Calibri" pitchFamily="34" charset="0"/>
              </a:rPr>
              <a:t>Издание с 2003 года газеты Тамбовской областной организации Профсоюза «Вестник Профсоюза»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ru-RU" sz="17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700" i="1" dirty="0" smtClean="0">
                <a:solidFill>
                  <a:schemeClr val="accent4"/>
                </a:solidFill>
                <a:latin typeface="Calibri" pitchFamily="34" charset="0"/>
              </a:rPr>
              <a:t>Встречи с членами Профсоюза и другими работниками учреждений с информацией о реальной защите прав и интересов членов Профсоюза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ru-RU" sz="17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700" i="1" dirty="0" smtClean="0">
                <a:solidFill>
                  <a:schemeClr val="accent4"/>
                </a:solidFill>
                <a:latin typeface="Calibri" pitchFamily="34" charset="0"/>
              </a:rPr>
              <a:t>Контроль всех органов организаций Профсоюза Тамбовской области за работой администраций учреждений здравоохранения по соблюдению законодательства о труде и обеспечению социально-экономических прав работников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700" i="1" dirty="0" smtClean="0">
              <a:solidFill>
                <a:schemeClr val="accent4"/>
              </a:solidFill>
              <a:latin typeface="Calibri" pitchFamily="34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700" i="1" dirty="0" smtClean="0">
                <a:solidFill>
                  <a:schemeClr val="accent4"/>
                </a:solidFill>
                <a:latin typeface="Calibri" pitchFamily="34" charset="0"/>
              </a:rPr>
              <a:t>Вынесение вопросов соблюдения трудовых и социально-экономических прав работников здравоохранения заседания Пленумов и Президиумов обкома Профсоюза   </a:t>
            </a:r>
          </a:p>
        </p:txBody>
      </p:sp>
      <p:pic>
        <p:nvPicPr>
          <p:cNvPr id="28677" name="Picture 12" descr="P101058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285720" y="4000504"/>
            <a:ext cx="3571900" cy="2649618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175105" name="Picture 1" descr="D:\диск Д\мультимедиа\фото\К брошюре\Фото для брошюры\25-40 СТР\P102080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303720"/>
            <a:ext cx="3571900" cy="2625346"/>
          </a:xfrm>
          <a:prstGeom prst="rect">
            <a:avLst/>
          </a:prstGeom>
          <a:noFill/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</p:pic>
      <p:pic>
        <p:nvPicPr>
          <p:cNvPr id="6" name="Picture 7" descr="Эмблема-Профсоюза"/>
          <p:cNvPicPr>
            <a:picLocks noChangeAspect="1" noChangeArrowheads="1"/>
          </p:cNvPicPr>
          <p:nvPr/>
        </p:nvPicPr>
        <p:blipFill>
          <a:blip r:embed="rId6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/>
          <p:cNvSpPr>
            <a:spLocks noChangeArrowheads="1"/>
          </p:cNvSpPr>
          <p:nvPr/>
        </p:nvSpPr>
        <p:spPr bwMode="auto">
          <a:xfrm>
            <a:off x="539750" y="271463"/>
            <a:ext cx="8064500" cy="1081087"/>
          </a:xfrm>
          <a:prstGeom prst="flowChartOffpageConnector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714356"/>
            <a:ext cx="8002587" cy="63817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Основные задачи Профсоюза</a:t>
            </a:r>
          </a:p>
        </p:txBody>
      </p:sp>
      <p:sp>
        <p:nvSpPr>
          <p:cNvPr id="59397" name="AutoShape 5"/>
          <p:cNvSpPr>
            <a:spLocks noChangeArrowheads="1"/>
          </p:cNvSpPr>
          <p:nvPr/>
        </p:nvSpPr>
        <p:spPr bwMode="auto">
          <a:xfrm>
            <a:off x="290513" y="2603500"/>
            <a:ext cx="8569325" cy="3960813"/>
          </a:xfrm>
          <a:prstGeom prst="flowChartAlternateProcess">
            <a:avLst/>
          </a:prstGeom>
          <a:solidFill>
            <a:srgbClr val="666699">
              <a:alpha val="60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2708275"/>
            <a:ext cx="8447087" cy="381635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sz="3000" b="1" dirty="0">
                <a:solidFill>
                  <a:srgbClr val="C00000"/>
                </a:solidFill>
                <a:latin typeface="Calibri" pitchFamily="34" charset="0"/>
              </a:rPr>
              <a:t>«Отстаивание</a:t>
            </a:r>
            <a:r>
              <a:rPr lang="ru-RU" sz="3000" b="1" dirty="0">
                <a:latin typeface="Calibri" pitchFamily="34" charset="0"/>
              </a:rPr>
              <a:t> </a:t>
            </a:r>
            <a:r>
              <a:rPr lang="ru-RU" sz="3000" b="1" dirty="0">
                <a:solidFill>
                  <a:schemeClr val="bg1"/>
                </a:solidFill>
                <a:latin typeface="Calibri" pitchFamily="34" charset="0"/>
              </a:rPr>
              <a:t>в органах законодательной и исполнительной власти всех уровней (федеральный, субъектов РФ, муниципальных образований), </a:t>
            </a:r>
          </a:p>
          <a:p>
            <a:pPr marL="0" indent="0" algn="ctr">
              <a:buFontTx/>
              <a:buNone/>
            </a:pPr>
            <a:r>
              <a:rPr lang="ru-RU" sz="3000" b="1" dirty="0">
                <a:solidFill>
                  <a:schemeClr val="bg1"/>
                </a:solidFill>
                <a:latin typeface="Calibri" pitchFamily="34" charset="0"/>
              </a:rPr>
              <a:t>в хозяйственных структурах </a:t>
            </a:r>
          </a:p>
          <a:p>
            <a:pPr marL="0" indent="0" algn="ctr">
              <a:buFontTx/>
              <a:buNone/>
            </a:pPr>
            <a:r>
              <a:rPr lang="ru-RU" sz="3000" b="1" dirty="0">
                <a:solidFill>
                  <a:srgbClr val="C00000"/>
                </a:solidFill>
                <a:latin typeface="Calibri" pitchFamily="34" charset="0"/>
              </a:rPr>
              <a:t>прав работников…»</a:t>
            </a:r>
          </a:p>
          <a:p>
            <a:pPr marL="0" indent="0">
              <a:buFontTx/>
              <a:buNone/>
            </a:pPr>
            <a:endParaRPr lang="ru-RU" sz="2000" dirty="0">
              <a:latin typeface="Times New Roman" pitchFamily="18" charset="0"/>
            </a:endParaRPr>
          </a:p>
          <a:p>
            <a:pPr marL="0" indent="0">
              <a:buFontTx/>
              <a:buNone/>
            </a:pPr>
            <a:r>
              <a:rPr lang="ru-RU" sz="2000" dirty="0">
                <a:solidFill>
                  <a:schemeClr val="accent4"/>
                </a:solidFill>
                <a:latin typeface="Calibri" pitchFamily="34" charset="0"/>
              </a:rPr>
              <a:t>                       Из Концепции деятельности Профсоюза на 2005–2010 годы</a:t>
            </a:r>
            <a:endParaRPr lang="ru-RU" sz="3600" dirty="0">
              <a:solidFill>
                <a:schemeClr val="accent4"/>
              </a:solidFill>
              <a:latin typeface="Calibri" pitchFamily="34" charset="0"/>
            </a:endParaRPr>
          </a:p>
        </p:txBody>
      </p:sp>
      <p:sp>
        <p:nvSpPr>
          <p:cNvPr id="59399" name="AutoShape 7"/>
          <p:cNvSpPr>
            <a:spLocks noChangeArrowheads="1"/>
          </p:cNvSpPr>
          <p:nvPr/>
        </p:nvSpPr>
        <p:spPr bwMode="auto">
          <a:xfrm rot="5400000">
            <a:off x="6372226" y="1268412"/>
            <a:ext cx="647700" cy="13684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00" name="AutoShape 8"/>
          <p:cNvSpPr>
            <a:spLocks noChangeArrowheads="1"/>
          </p:cNvSpPr>
          <p:nvPr/>
        </p:nvSpPr>
        <p:spPr bwMode="auto">
          <a:xfrm rot="5400000">
            <a:off x="2124076" y="1257300"/>
            <a:ext cx="647700" cy="13684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01" name="AutoShape 9"/>
          <p:cNvSpPr>
            <a:spLocks noChangeArrowheads="1"/>
          </p:cNvSpPr>
          <p:nvPr/>
        </p:nvSpPr>
        <p:spPr bwMode="auto">
          <a:xfrm rot="5400000">
            <a:off x="4240213" y="1268412"/>
            <a:ext cx="647700" cy="13684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7" descr="Эмблема-Профсоюза"/>
          <p:cNvPicPr>
            <a:picLocks noChangeAspect="1" noChangeArrowheads="1"/>
          </p:cNvPicPr>
          <p:nvPr/>
        </p:nvPicPr>
        <p:blipFill>
          <a:blip r:embed="rId2">
            <a:lum bright="48000" contrast="38000"/>
          </a:blip>
          <a:srcRect/>
          <a:stretch>
            <a:fillRect/>
          </a:stretch>
        </p:blipFill>
        <p:spPr bwMode="auto">
          <a:xfrm>
            <a:off x="8064500" y="0"/>
            <a:ext cx="10795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20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20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7" dur="2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/>
      <p:bldP spid="59394" grpId="0"/>
      <p:bldP spid="59397" grpId="0" animBg="1"/>
      <p:bldP spid="59395" grpId="0" build="p"/>
      <p:bldP spid="59399" grpId="0" animBg="1"/>
      <p:bldP spid="59399" grpId="1" animBg="1"/>
      <p:bldP spid="59400" grpId="0" animBg="1"/>
      <p:bldP spid="59400" grpId="1" animBg="1"/>
      <p:bldP spid="59401" grpId="0" animBg="1"/>
      <p:bldP spid="59401" grpId="1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71688"/>
            <a:ext cx="9144000" cy="1069975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Направления работы 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Тамбовской областной организации Профсоюза: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8275" y="3213100"/>
            <a:ext cx="7705725" cy="3529013"/>
          </a:xfrm>
        </p:spPr>
        <p:txBody>
          <a:bodyPr rtlCol="0">
            <a:normAutofit fontScale="85000" lnSpcReduction="20000"/>
          </a:bodyPr>
          <a:lstStyle/>
          <a:p>
            <a:pPr algn="just" eaLnBrk="1" fontAlgn="auto" hangingPunct="1">
              <a:spcBef>
                <a:spcPct val="70000"/>
              </a:spcBef>
              <a:spcAft>
                <a:spcPts val="0"/>
              </a:spcAft>
              <a:buClr>
                <a:srgbClr val="990000"/>
              </a:buClr>
              <a:buFont typeface="Arial" charset="0"/>
              <a:buChar char="¤"/>
              <a:defRPr/>
            </a:pPr>
            <a:r>
              <a:rPr lang="ru-RU" sz="2000" b="1" dirty="0" smtClean="0">
                <a:solidFill>
                  <a:schemeClr val="accent4"/>
                </a:solidFill>
                <a:latin typeface="Calibri" pitchFamily="34" charset="0"/>
              </a:rPr>
              <a:t>участие в разработке проектов законов и других нормативно-правовых актов, регулирующих основополагающие трудовые права  работников здравоохранения</a:t>
            </a:r>
          </a:p>
          <a:p>
            <a:pPr algn="just" eaLnBrk="1" fontAlgn="auto" hangingPunct="1">
              <a:spcBef>
                <a:spcPct val="70000"/>
              </a:spcBef>
              <a:spcAft>
                <a:spcPts val="0"/>
              </a:spcAft>
              <a:buClr>
                <a:srgbClr val="990000"/>
              </a:buClr>
              <a:buFont typeface="Arial" charset="0"/>
              <a:buChar char="¤"/>
              <a:defRPr/>
            </a:pPr>
            <a:r>
              <a:rPr lang="ru-RU" sz="2000" b="1" dirty="0" smtClean="0">
                <a:solidFill>
                  <a:schemeClr val="accent4"/>
                </a:solidFill>
                <a:latin typeface="Calibri" pitchFamily="34" charset="0"/>
              </a:rPr>
              <a:t>обеспечение контроля за соблюдением трудовых прав и социально-экономических интересов работников отрасли</a:t>
            </a:r>
          </a:p>
          <a:p>
            <a:pPr algn="just" eaLnBrk="1" fontAlgn="auto" hangingPunct="1">
              <a:spcBef>
                <a:spcPct val="70000"/>
              </a:spcBef>
              <a:spcAft>
                <a:spcPts val="0"/>
              </a:spcAft>
              <a:buClr>
                <a:srgbClr val="990000"/>
              </a:buClr>
              <a:buFont typeface="Arial" charset="0"/>
              <a:buChar char="¤"/>
              <a:defRPr/>
            </a:pPr>
            <a:r>
              <a:rPr lang="ru-RU" sz="2000" b="1" dirty="0" smtClean="0">
                <a:solidFill>
                  <a:schemeClr val="accent4"/>
                </a:solidFill>
                <a:latin typeface="Calibri" pitchFamily="34" charset="0"/>
              </a:rPr>
              <a:t>реформирование системы оплаты труда работников здравоохранения</a:t>
            </a:r>
          </a:p>
          <a:p>
            <a:pPr algn="just" eaLnBrk="1" fontAlgn="auto" hangingPunct="1">
              <a:spcBef>
                <a:spcPct val="70000"/>
              </a:spcBef>
              <a:spcAft>
                <a:spcPts val="0"/>
              </a:spcAft>
              <a:buClr>
                <a:srgbClr val="990000"/>
              </a:buClr>
              <a:buFont typeface="Arial" charset="0"/>
              <a:buChar char="¤"/>
              <a:defRPr/>
            </a:pPr>
            <a:r>
              <a:rPr lang="ru-RU" sz="2000" b="1" dirty="0" smtClean="0">
                <a:solidFill>
                  <a:schemeClr val="accent4"/>
                </a:solidFill>
                <a:latin typeface="Calibri" pitchFamily="34" charset="0"/>
              </a:rPr>
              <a:t>реализация приоритетного национального проекта «Здоровье»</a:t>
            </a:r>
          </a:p>
          <a:p>
            <a:pPr eaLnBrk="1" fontAlgn="auto" hangingPunct="1">
              <a:spcBef>
                <a:spcPct val="70000"/>
              </a:spcBef>
              <a:spcAft>
                <a:spcPts val="0"/>
              </a:spcAft>
              <a:buClr>
                <a:srgbClr val="990000"/>
              </a:buClr>
              <a:buFont typeface="Arial" charset="0"/>
              <a:buChar char="¤"/>
              <a:defRPr/>
            </a:pPr>
            <a:r>
              <a:rPr lang="ru-RU" sz="2000" b="1" dirty="0" smtClean="0">
                <a:solidFill>
                  <a:schemeClr val="accent4"/>
                </a:solidFill>
                <a:latin typeface="Calibri" pitchFamily="34" charset="0"/>
              </a:rPr>
              <a:t>представительство интересов Профсоюза, его членов в органах государственной власти, ведомственных органах управления, общественных объединений и организаций </a:t>
            </a:r>
          </a:p>
          <a:p>
            <a:pPr algn="just" eaLnBrk="1" fontAlgn="auto" hangingPunct="1">
              <a:spcBef>
                <a:spcPct val="70000"/>
              </a:spcBef>
              <a:spcAft>
                <a:spcPts val="0"/>
              </a:spcAft>
              <a:buClr>
                <a:srgbClr val="990000"/>
              </a:buClr>
              <a:buFont typeface="Arial" charset="0"/>
              <a:buChar char="¤"/>
              <a:defRPr/>
            </a:pPr>
            <a:r>
              <a:rPr lang="ru-RU" sz="2000" b="1" dirty="0" smtClean="0">
                <a:solidFill>
                  <a:schemeClr val="accent4"/>
                </a:solidFill>
                <a:latin typeface="Calibri" pitchFamily="34" charset="0"/>
              </a:rPr>
              <a:t>решение задач, стоящих перед Профсоюзом в целом</a:t>
            </a:r>
          </a:p>
        </p:txBody>
      </p:sp>
      <p:pic>
        <p:nvPicPr>
          <p:cNvPr id="16389" name="Picture 7" descr="ме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132138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prst="angle"/>
          </a:sp3d>
        </p:spPr>
      </p:pic>
      <p:pic>
        <p:nvPicPr>
          <p:cNvPr id="16390" name="Picture 9" descr="j017846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0"/>
            <a:ext cx="3071812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prst="angle"/>
          </a:sp3d>
        </p:spPr>
      </p:pic>
      <p:pic>
        <p:nvPicPr>
          <p:cNvPr id="132098" name="Picture 2" descr="D:\диск Д\мультимедиа\фото\Х Пленум 03.03.09г\P102075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0"/>
            <a:ext cx="2789767" cy="2092325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  <a:bevelB prst="angle"/>
          </a:sp3d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71775" y="714356"/>
            <a:ext cx="6083300" cy="5286412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ru-RU" sz="3200" dirty="0" smtClean="0">
                <a:solidFill>
                  <a:srgbClr val="FFFFCC"/>
                </a:solidFill>
                <a:latin typeface="Calibri" pitchFamily="34" charset="0"/>
              </a:rPr>
              <a:t>«Власть сегодня заинтересована в том, чтобы профсоюзы стали влиятельной и авторитетной силой в обществе, силой обновленной и прогрессивной. У на с Вами, уверен, общие задачи и мы готовы с вами двигаться вместе».</a:t>
            </a:r>
          </a:p>
          <a:p>
            <a:pPr marL="0" indent="0" algn="just">
              <a:buFontTx/>
              <a:buNone/>
            </a:pPr>
            <a:endParaRPr lang="ru-RU" sz="3200" dirty="0" smtClean="0">
              <a:solidFill>
                <a:srgbClr val="FFFFCC"/>
              </a:solidFill>
              <a:latin typeface="Calibri" pitchFamily="34" charset="0"/>
            </a:endParaRPr>
          </a:p>
          <a:p>
            <a:pPr marL="0" indent="0" algn="just">
              <a:buFontTx/>
              <a:buNone/>
            </a:pPr>
            <a:r>
              <a:rPr lang="ru-RU" sz="3200" dirty="0" smtClean="0">
                <a:solidFill>
                  <a:srgbClr val="FFFFCC"/>
                </a:solidFill>
                <a:latin typeface="Calibri" pitchFamily="34" charset="0"/>
              </a:rPr>
              <a:t>                                           </a:t>
            </a:r>
            <a:r>
              <a:rPr lang="en-US" sz="3200" dirty="0" smtClean="0">
                <a:solidFill>
                  <a:srgbClr val="FFFFCC"/>
                </a:solidFill>
                <a:latin typeface="Calibri" pitchFamily="34" charset="0"/>
              </a:rPr>
              <a:t>     </a:t>
            </a:r>
            <a:r>
              <a:rPr lang="ru-RU" sz="3200" dirty="0" smtClean="0">
                <a:solidFill>
                  <a:srgbClr val="FFFFCC"/>
                </a:solidFill>
                <a:latin typeface="Calibri" pitchFamily="34" charset="0"/>
              </a:rPr>
              <a:t>В. Путин</a:t>
            </a:r>
            <a:endParaRPr lang="ru-RU" sz="3200" dirty="0">
              <a:solidFill>
                <a:srgbClr val="FFFFCC"/>
              </a:solidFill>
              <a:latin typeface="Calibri" pitchFamily="34" charset="0"/>
            </a:endParaRPr>
          </a:p>
        </p:txBody>
      </p:sp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3111500" y="5956300"/>
            <a:ext cx="58531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</a:pPr>
            <a:endParaRPr lang="ru-RU" sz="2000" b="0" baseline="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6" name="Picture 6" descr="Путин как Председатель Правительства (выступает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928670"/>
            <a:ext cx="2496842" cy="292895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"/>
                            </p:stCondLst>
                            <p:childTnLst>
                              <p:par>
                                <p:cTn id="18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2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/>
      <p:bldP spid="10445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AutoShape 3"/>
          <p:cNvSpPr>
            <a:spLocks noChangeArrowheads="1"/>
          </p:cNvSpPr>
          <p:nvPr/>
        </p:nvSpPr>
        <p:spPr bwMode="auto">
          <a:xfrm rot="-177606">
            <a:off x="638148" y="196283"/>
            <a:ext cx="7627937" cy="1008062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600" b="0">
              <a:latin typeface="Arial" charset="0"/>
            </a:endParaRPr>
          </a:p>
        </p:txBody>
      </p:sp>
      <p:sp>
        <p:nvSpPr>
          <p:cNvPr id="8197" name="AutoShape 4"/>
          <p:cNvSpPr>
            <a:spLocks noChangeArrowheads="1"/>
          </p:cNvSpPr>
          <p:nvPr/>
        </p:nvSpPr>
        <p:spPr bwMode="auto">
          <a:xfrm>
            <a:off x="642910" y="774133"/>
            <a:ext cx="7634288" cy="790575"/>
          </a:xfrm>
          <a:prstGeom prst="wave">
            <a:avLst>
              <a:gd name="adj1" fmla="val 13005"/>
              <a:gd name="adj2" fmla="val 0"/>
            </a:avLst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8198" name="Oval 5"/>
          <p:cNvSpPr>
            <a:spLocks noChangeArrowheads="1"/>
          </p:cNvSpPr>
          <p:nvPr/>
        </p:nvSpPr>
        <p:spPr bwMode="auto">
          <a:xfrm>
            <a:off x="714348" y="558233"/>
            <a:ext cx="1441450" cy="576262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1003273" y="629670"/>
          <a:ext cx="863600" cy="439738"/>
        </p:xfrm>
        <a:graphic>
          <a:graphicData uri="http://schemas.openxmlformats.org/presentationml/2006/ole">
            <p:oleObj spid="_x0000_s23554" name="CorelDRAW" r:id="rId4" imgW="2466720" imgH="1257480" progId="">
              <p:embed/>
            </p:oleObj>
          </a:graphicData>
        </a:graphic>
      </p:graphicFrame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166813" y="2655888"/>
            <a:ext cx="6861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 b="0">
              <a:latin typeface="Arial" charset="0"/>
            </a:endParaRPr>
          </a:p>
        </p:txBody>
      </p:sp>
      <p:sp>
        <p:nvSpPr>
          <p:cNvPr id="8200" name="AutoShape 9"/>
          <p:cNvSpPr>
            <a:spLocks noChangeArrowheads="1"/>
          </p:cNvSpPr>
          <p:nvPr/>
        </p:nvSpPr>
        <p:spPr bwMode="auto">
          <a:xfrm>
            <a:off x="642910" y="1350395"/>
            <a:ext cx="7632700" cy="6477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8201" name="WordArt 10"/>
          <p:cNvSpPr>
            <a:spLocks noChangeArrowheads="1" noChangeShapeType="1" noTextEdit="1"/>
          </p:cNvSpPr>
          <p:nvPr/>
        </p:nvSpPr>
        <p:spPr bwMode="auto">
          <a:xfrm>
            <a:off x="2732060" y="413770"/>
            <a:ext cx="5260975" cy="42545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2000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cs typeface="Tahoma"/>
              </a:rPr>
              <a:t>Профсоюз работников здравоохранения РФ</a:t>
            </a: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846138" y="2349500"/>
            <a:ext cx="763529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800" dirty="0">
                <a:solidFill>
                  <a:srgbClr val="380EE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Тамбовская областная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организация профсоюза работников здравоохранения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Российской Федерации </a:t>
            </a:r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971550" y="5876925"/>
            <a:ext cx="74168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4"/>
                </a:solidFill>
                <a:latin typeface="Calibri" pitchFamily="34" charset="0"/>
              </a:rPr>
              <a:t>392000, г.Тамбов, Комсомольская площадь, 3, к.к. №№ 215, 217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4"/>
                </a:solidFill>
                <a:latin typeface="Calibri" pitchFamily="34" charset="0"/>
              </a:rPr>
              <a:t>   тел./факс: 53-44-02, тел. </a:t>
            </a:r>
            <a:r>
              <a:rPr lang="ru-RU" sz="1600" b="1" dirty="0" smtClean="0">
                <a:solidFill>
                  <a:schemeClr val="accent4"/>
                </a:solidFill>
                <a:latin typeface="Calibri" pitchFamily="34" charset="0"/>
              </a:rPr>
              <a:t>45-07-48</a:t>
            </a:r>
            <a:r>
              <a:rPr lang="ru-RU" sz="1600" b="1" dirty="0">
                <a:solidFill>
                  <a:schemeClr val="accent4"/>
                </a:solidFill>
                <a:latin typeface="Calibri" pitchFamily="34" charset="0"/>
              </a:rPr>
              <a:t>, Е-</a:t>
            </a:r>
            <a:r>
              <a:rPr lang="en-US" sz="1600" b="1" dirty="0">
                <a:solidFill>
                  <a:schemeClr val="accent4"/>
                </a:solidFill>
                <a:latin typeface="Calibri" pitchFamily="34" charset="0"/>
              </a:rPr>
              <a:t>mail</a:t>
            </a:r>
            <a:r>
              <a:rPr lang="ru-RU" sz="1600" b="1" dirty="0">
                <a:solidFill>
                  <a:schemeClr val="accent4"/>
                </a:solidFill>
                <a:latin typeface="Calibri" pitchFamily="34" charset="0"/>
              </a:rPr>
              <a:t>:</a:t>
            </a:r>
            <a:r>
              <a:rPr lang="en-US" sz="1600" b="1" dirty="0">
                <a:solidFill>
                  <a:schemeClr val="accent4"/>
                </a:solidFill>
                <a:latin typeface="Calibri" pitchFamily="34" charset="0"/>
              </a:rPr>
              <a:t> toop-rz@yandex.ru</a:t>
            </a:r>
            <a:endParaRPr lang="ru-RU" sz="1600" b="1" dirty="0">
              <a:solidFill>
                <a:schemeClr val="accent4"/>
              </a:solidFill>
              <a:latin typeface="Calibri" pitchFamily="34" charset="0"/>
            </a:endParaRPr>
          </a:p>
        </p:txBody>
      </p:sp>
      <p:sp>
        <p:nvSpPr>
          <p:cNvPr id="8204" name="Line 31"/>
          <p:cNvSpPr>
            <a:spLocks noChangeShapeType="1"/>
          </p:cNvSpPr>
          <p:nvPr/>
        </p:nvSpPr>
        <p:spPr bwMode="auto">
          <a:xfrm>
            <a:off x="0" y="6021388"/>
            <a:ext cx="9144000" cy="0"/>
          </a:xfrm>
          <a:prstGeom prst="line">
            <a:avLst/>
          </a:prstGeom>
          <a:noFill/>
          <a:ln w="1905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8205" name="Picture 37" descr="P101057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7763" y="3860800"/>
            <a:ext cx="270986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6" name="Picture 39" descr="здание ТОООП (8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48038" y="3860800"/>
            <a:ext cx="2663825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Picture 41" descr="Тамбов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9388" y="3860800"/>
            <a:ext cx="295116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 rot="-177606">
            <a:off x="449535" y="196283"/>
            <a:ext cx="7627937" cy="1008062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600" b="0">
              <a:latin typeface="Arial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454297" y="774133"/>
            <a:ext cx="7634288" cy="790575"/>
          </a:xfrm>
          <a:prstGeom prst="wave">
            <a:avLst>
              <a:gd name="adj1" fmla="val 13005"/>
              <a:gd name="adj2" fmla="val 0"/>
            </a:avLst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525735" y="558233"/>
            <a:ext cx="1441450" cy="576262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814660" y="629670"/>
          <a:ext cx="863600" cy="439738"/>
        </p:xfrm>
        <a:graphic>
          <a:graphicData uri="http://schemas.openxmlformats.org/presentationml/2006/ole">
            <p:oleObj spid="_x0000_s169986" name="CorelDRAW" r:id="rId3" imgW="2466720" imgH="1257480" progId="">
              <p:embed/>
            </p:oleObj>
          </a:graphicData>
        </a:graphic>
      </p:graphicFrame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454297" y="1350395"/>
            <a:ext cx="7632700" cy="6477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1" name="WordArt 10"/>
          <p:cNvSpPr>
            <a:spLocks noChangeArrowheads="1" noChangeShapeType="1" noTextEdit="1"/>
          </p:cNvSpPr>
          <p:nvPr/>
        </p:nvSpPr>
        <p:spPr bwMode="auto">
          <a:xfrm>
            <a:off x="2543447" y="413770"/>
            <a:ext cx="5260975" cy="42545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2000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cs typeface="Tahoma"/>
              </a:rPr>
              <a:t>Профсоюз работников здравоохранения РФ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85720" y="2357430"/>
            <a:ext cx="864396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Тамбовская областная </a:t>
            </a:r>
            <a:endParaRPr lang="ru-RU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организация </a:t>
            </a: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профсоюза 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работников здравоохранения </a:t>
            </a:r>
          </a:p>
          <a:p>
            <a:pPr algn="ctr">
              <a:defRPr/>
            </a:pP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Российской Федерации </a:t>
            </a:r>
          </a:p>
        </p:txBody>
      </p:sp>
      <p:pic>
        <p:nvPicPr>
          <p:cNvPr id="13" name="Picture 41" descr="Тамбо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714752"/>
            <a:ext cx="850112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elaxedModerately"/>
            <a:lightRig rig="threePt" dir="t"/>
          </a:scene3d>
        </p:spPr>
      </p:pic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500034" y="3571876"/>
            <a:ext cx="8358187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dirty="0"/>
          </a:p>
          <a:p>
            <a:pPr algn="ctr"/>
            <a:r>
              <a:rPr lang="ru-RU" sz="2800" dirty="0">
                <a:solidFill>
                  <a:srgbClr val="380EEC"/>
                </a:solidFill>
              </a:rPr>
              <a:t>     </a:t>
            </a:r>
            <a:r>
              <a:rPr lang="en-US" sz="2000" b="1" dirty="0">
                <a:solidFill>
                  <a:srgbClr val="380EEC"/>
                </a:solidFill>
                <a:latin typeface="Calibri" pitchFamily="34" charset="0"/>
              </a:rPr>
              <a:t>V</a:t>
            </a:r>
            <a:r>
              <a:rPr lang="ru-RU" sz="2000" b="1" dirty="0">
                <a:solidFill>
                  <a:srgbClr val="380EEC"/>
                </a:solidFill>
                <a:latin typeface="Calibri" pitchFamily="34" charset="0"/>
              </a:rPr>
              <a:t> ОТЧЕТНО-ВЫБОРНАЯ КОНФЕРЕНЦИЯ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Calibri" pitchFamily="34" charset="0"/>
              </a:rPr>
              <a:t>25 ноября 2009 года             г.Тамбов                 Большой зал ТОООП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7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11.|5.4|9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.9|2.|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.9|2.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1|2.4|2.|1.7|1.7|1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.9|2.|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.9|2.|1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.9|2.|1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1|2.4|2.|1.7|1.7|1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1|2.4|2.|1.7|1.7|1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2.2|2.4|2.2"/>
</p:tagLst>
</file>

<file path=ppt/theme/theme1.xml><?xml version="1.0" encoding="utf-8"?>
<a:theme xmlns:a="http://schemas.openxmlformats.org/drawingml/2006/main" name="template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CCFF"/>
      </a:accent1>
      <a:accent2>
        <a:srgbClr val="3366FF"/>
      </a:accent2>
      <a:accent3>
        <a:srgbClr val="FFFFFF"/>
      </a:accent3>
      <a:accent4>
        <a:srgbClr val="404040"/>
      </a:accent4>
      <a:accent5>
        <a:srgbClr val="B8E2FF"/>
      </a:accent5>
      <a:accent6>
        <a:srgbClr val="2D5CE7"/>
      </a:accent6>
      <a:hlink>
        <a:srgbClr val="FFCC00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CC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E2FF"/>
        </a:accent5>
        <a:accent6>
          <a:srgbClr val="2D5CE7"/>
        </a:accent6>
        <a:hlink>
          <a:srgbClr val="FFC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5C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0000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99C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8AB9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188</TotalTime>
  <Words>3765</Words>
  <Application>Microsoft PowerPoint</Application>
  <PresentationFormat>Экран (4:3)</PresentationFormat>
  <Paragraphs>771</Paragraphs>
  <Slides>69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69</vt:i4>
      </vt:variant>
    </vt:vector>
  </HeadingPairs>
  <TitlesOfParts>
    <vt:vector size="74" baseType="lpstr">
      <vt:lpstr>template</vt:lpstr>
      <vt:lpstr>CorelDRAW</vt:lpstr>
      <vt:lpstr>Worksheet</vt:lpstr>
      <vt:lpstr>Фотография Photo Editor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Динамика роста стоимости территориальной Программы государственных гарантий</vt:lpstr>
      <vt:lpstr>Участие в акциях профсоюзов</vt:lpstr>
      <vt:lpstr>Повышение заработной платы</vt:lpstr>
      <vt:lpstr>Составляющие развития  первичной медико-санитарной помощи</vt:lpstr>
      <vt:lpstr>Слайд 11</vt:lpstr>
      <vt:lpstr>Требование Профсоюза</vt:lpstr>
      <vt:lpstr>Слайд 13</vt:lpstr>
      <vt:lpstr>Слайд 14</vt:lpstr>
      <vt:lpstr>  Движение врачебных кадров </vt:lpstr>
      <vt:lpstr>Основные причины текучести врачебных кадров </vt:lpstr>
      <vt:lpstr>Меры социальной поддержки</vt:lpstr>
      <vt:lpstr>Слайд 18</vt:lpstr>
      <vt:lpstr>Членами профсоюза работников здравоохранения РФ в Тамбовской области являются</vt:lpstr>
      <vt:lpstr> СТРУКТУРА   Тамбовская областная   организация Профсоюза объединяет </vt:lpstr>
      <vt:lpstr>       Всего в 99 первичных профсоюзных организациях, находящихся на обслуживании в областной организации Профсоюза состоит на учете 20379 членов Профсоюза из которых:   </vt:lpstr>
      <vt:lpstr>Динамика профсоюзного членства  среди работающих</vt:lpstr>
      <vt:lpstr>Охват профсоюзным членством среди работающих  в Тамбовской областной организации Профсоюза</vt:lpstr>
      <vt:lpstr>Причины сокращения численности членов Профсоюза</vt:lpstr>
      <vt:lpstr>ОХВАТ  ПРОФЧЛЕНСТВОМ  ПО  ГРУППАМ УЧРЕЖДЕНИЙ  ЗДРАВООХРАНЕНИЯ</vt:lpstr>
      <vt:lpstr>Охват профчленством среди различных категорий работающих (%)</vt:lpstr>
      <vt:lpstr>Соотношение профсоюзного членства среди различных категорий работающих, к общему числу членов Профсоюза (в %)</vt:lpstr>
      <vt:lpstr>Охват профсоюзным членством среди работающих и студентов ССУЗов в Тамбовской областной организации Профсоюза</vt:lpstr>
      <vt:lpstr>КРУПНЫЕ  ПЕРВИЧНЫЕ  ОРГАНИЗАЦИИ  ПРОФСОЮЗА            С   ПОКАЗАТЕЛЯМИ   ПО  ПРОФЧЛЕНСТВУ  БОЛЕЕ  90 % </vt:lpstr>
      <vt:lpstr>Первичные  организации  Профсоюза  с наименьшими показателями по профчленству (в %)</vt:lpstr>
      <vt:lpstr> Организационная работа </vt:lpstr>
      <vt:lpstr> Организационная работа </vt:lpstr>
      <vt:lpstr>Слайд 33</vt:lpstr>
      <vt:lpstr>Слайд 34</vt:lpstr>
      <vt:lpstr>Коллективные переговоры</vt:lpstr>
      <vt:lpstr>Правозащитная работа Тамбовской областной организации Профсоюза</vt:lpstr>
      <vt:lpstr>Слайд 37</vt:lpstr>
      <vt:lpstr>КОНТРОЛЬ ЗА СОСТОЯНИЕМ УСЛОВИЙ И ОХРАНЫ ТРУДА В УЧРЕЖДЕНИЯХ ЗДРАВООХРАНЕНИЯ </vt:lpstr>
      <vt:lpstr>Проблемы в области охраны труда</vt:lpstr>
      <vt:lpstr> Финансовые средства, затраченные на мероприятия по охране труда ( в тыс. руб.) </vt:lpstr>
      <vt:lpstr>Оздоровление работников здравоохранения</vt:lpstr>
      <vt:lpstr>Решение социальных вопросов</vt:lpstr>
      <vt:lpstr>Финансовая работа</vt:lpstr>
      <vt:lpstr>Конкурс Центрального федерального округа «Мастера Центральной России» по профессии «медицинская сестра»,   проведенный профсоюзами ЦФО в декабре 2006 года в г.Иваново  </vt:lpstr>
      <vt:lpstr>Конкурс Центрального федерального округа «Мастера Центральной России» по профессии «медицинская сестра»,   проведенный профсоюзами ЦФО в декабре 2006 года в г.Иваново</vt:lpstr>
      <vt:lpstr>Конкурс профессионального мастерства «Лучшая медицинская сестра 2007», организованный управлением здравоохранения области и областной организации Профсоюза  (29 ноября 2007 года) </vt:lpstr>
      <vt:lpstr>Конкурс профессионального мастерства «Лучшая медицинская сестра 2007», организованный управлением здравоохранения области и областной организации Профсоюза (29 ноября 2007 года)</vt:lpstr>
      <vt:lpstr>Смотр-конкурс художественной самодеятельности среди ЛПУ Тамбовской области «Медицинские таланты 2007», проведенный областной организацией Профсоюза (ноябрь 2007 года)</vt:lpstr>
      <vt:lpstr>Смотр-конкурс художественной самодеятельности среди ЛПУ Тамбовской области «Медицинские таланты 2007», проведенный областной организацией Профсоюза (ноябрь 2007 года)</vt:lpstr>
      <vt:lpstr>III Международный фестиваль искусств  студентов-медиков и медицинских работников  (1-4 апреля 2008 года в г.Смоленске) </vt:lpstr>
      <vt:lpstr>Слайд 51</vt:lpstr>
      <vt:lpstr>Конкурс профессионального мастерства «Лучшая медицинская сестра 2008», организованный управлением здравоохранения области и областной организации Профсоюза  (25 ноября 2008 года) </vt:lpstr>
      <vt:lpstr>Конкурс профессионального мастерства «Лучшая медицинская сестра 2008», организованный управлением здравоохранения области и областной организации Профсоюза (25 ноября 2008 года)</vt:lpstr>
      <vt:lpstr>Конкурс профессионального мастерства «Профессионализм и милосердие» на звание «Лучшая медицинская сестра» ЦФО 2009 года</vt:lpstr>
      <vt:lpstr> Конкурс Центрального федерального округа «Мастера Центральной России» по профессии «Фельдшер скорой и неотложной медицинской помощи»,  проведенный департаментом здравоохранения г.Москвы и профсоюзами ЦФО  14,15 октября  2009 года в г. Москве  </vt:lpstr>
      <vt:lpstr>Конкурс Центрального федерального округа «Мастера Центральной России»  по профессии «Фельдшер скорой и неотложной медицинской помощи»,  проведенный департаментом здравоохранения г.Москвы и профсоюзами ЦФО  14,15 октября  2009 года в г. Москве</vt:lpstr>
      <vt:lpstr>Молодежная политика Стипендии Тамбовской областной организации Профсоюза</vt:lpstr>
      <vt:lpstr>Молодежная политика Студенческие профсоюзные организации</vt:lpstr>
      <vt:lpstr>Молодежная политика  Тамбовской областной организации Профсоюза</vt:lpstr>
      <vt:lpstr>Слайд 60</vt:lpstr>
      <vt:lpstr> Обучение профсоюзных кадров</vt:lpstr>
      <vt:lpstr>Слайд 62</vt:lpstr>
      <vt:lpstr>Слайд 63</vt:lpstr>
      <vt:lpstr>Информационная работа и мотивация профсоюзного членства </vt:lpstr>
      <vt:lpstr>Основные задачи Профсоюза</vt:lpstr>
      <vt:lpstr>Направления работы  Тамбовской областной организации Профсоюза:</vt:lpstr>
      <vt:lpstr>Слайд 67</vt:lpstr>
      <vt:lpstr>Слайд 68</vt:lpstr>
      <vt:lpstr>Слайд 69</vt:lpstr>
    </vt:vector>
  </TitlesOfParts>
  <Company>Melkosoft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DSasd</dc:creator>
  <cp:lastModifiedBy>user</cp:lastModifiedBy>
  <cp:revision>29</cp:revision>
  <dcterms:created xsi:type="dcterms:W3CDTF">2008-07-10T20:16:34Z</dcterms:created>
  <dcterms:modified xsi:type="dcterms:W3CDTF">2010-12-10T10:52:13Z</dcterms:modified>
</cp:coreProperties>
</file>